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6"/>
  </p:notesMasterIdLst>
  <p:sldIdLst>
    <p:sldId id="287" r:id="rId2"/>
    <p:sldId id="292" r:id="rId3"/>
    <p:sldId id="294" r:id="rId4"/>
    <p:sldId id="297" r:id="rId5"/>
    <p:sldId id="295" r:id="rId6"/>
    <p:sldId id="296" r:id="rId7"/>
    <p:sldId id="256" r:id="rId8"/>
    <p:sldId id="257" r:id="rId9"/>
    <p:sldId id="258" r:id="rId10"/>
    <p:sldId id="259" r:id="rId11"/>
    <p:sldId id="260" r:id="rId12"/>
    <p:sldId id="261" r:id="rId13"/>
    <p:sldId id="262" r:id="rId14"/>
    <p:sldId id="263" r:id="rId15"/>
    <p:sldId id="264" r:id="rId16"/>
    <p:sldId id="265" r:id="rId17"/>
    <p:sldId id="266" r:id="rId18"/>
    <p:sldId id="268" r:id="rId19"/>
    <p:sldId id="270" r:id="rId20"/>
    <p:sldId id="271" r:id="rId21"/>
    <p:sldId id="288" r:id="rId22"/>
    <p:sldId id="272" r:id="rId23"/>
    <p:sldId id="273" r:id="rId24"/>
    <p:sldId id="274" r:id="rId25"/>
    <p:sldId id="275" r:id="rId26"/>
    <p:sldId id="276" r:id="rId27"/>
    <p:sldId id="291" r:id="rId28"/>
    <p:sldId id="277" r:id="rId29"/>
    <p:sldId id="289" r:id="rId30"/>
    <p:sldId id="290" r:id="rId31"/>
    <p:sldId id="278" r:id="rId32"/>
    <p:sldId id="279" r:id="rId33"/>
    <p:sldId id="280" r:id="rId34"/>
    <p:sldId id="293"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6433" autoAdjust="0"/>
  </p:normalViewPr>
  <p:slideViewPr>
    <p:cSldViewPr snapToGrid="0">
      <p:cViewPr varScale="1">
        <p:scale>
          <a:sx n="116" d="100"/>
          <a:sy n="116" d="100"/>
        </p:scale>
        <p:origin x="22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7C300E-E25A-4440-A9D4-2A9A054C45A4}" type="datetimeFigureOut">
              <a:rPr lang="tr-TR" smtClean="0"/>
              <a:t>6.12.2018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A0078-D10F-40F5-B79F-0C2C1409BE99}" type="slidenum">
              <a:rPr lang="tr-TR" smtClean="0"/>
              <a:t>‹#›</a:t>
            </a:fld>
            <a:endParaRPr lang="tr-TR"/>
          </a:p>
        </p:txBody>
      </p:sp>
    </p:spTree>
    <p:extLst>
      <p:ext uri="{BB962C8B-B14F-4D97-AF65-F5344CB8AC3E}">
        <p14:creationId xmlns:p14="http://schemas.microsoft.com/office/powerpoint/2010/main" val="191148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7</a:t>
            </a:fld>
            <a:endParaRPr lang="tr-TR"/>
          </a:p>
        </p:txBody>
      </p:sp>
    </p:spTree>
    <p:extLst>
      <p:ext uri="{BB962C8B-B14F-4D97-AF65-F5344CB8AC3E}">
        <p14:creationId xmlns:p14="http://schemas.microsoft.com/office/powerpoint/2010/main" val="3970762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16</a:t>
            </a:fld>
            <a:endParaRPr lang="tr-TR"/>
          </a:p>
        </p:txBody>
      </p:sp>
    </p:spTree>
    <p:extLst>
      <p:ext uri="{BB962C8B-B14F-4D97-AF65-F5344CB8AC3E}">
        <p14:creationId xmlns:p14="http://schemas.microsoft.com/office/powerpoint/2010/main" val="1032995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17</a:t>
            </a:fld>
            <a:endParaRPr lang="tr-TR"/>
          </a:p>
        </p:txBody>
      </p:sp>
    </p:spTree>
    <p:extLst>
      <p:ext uri="{BB962C8B-B14F-4D97-AF65-F5344CB8AC3E}">
        <p14:creationId xmlns:p14="http://schemas.microsoft.com/office/powerpoint/2010/main" val="483285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18</a:t>
            </a:fld>
            <a:endParaRPr lang="tr-TR"/>
          </a:p>
        </p:txBody>
      </p:sp>
    </p:spTree>
    <p:extLst>
      <p:ext uri="{BB962C8B-B14F-4D97-AF65-F5344CB8AC3E}">
        <p14:creationId xmlns:p14="http://schemas.microsoft.com/office/powerpoint/2010/main" val="3184903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19</a:t>
            </a:fld>
            <a:endParaRPr lang="tr-TR"/>
          </a:p>
        </p:txBody>
      </p:sp>
    </p:spTree>
    <p:extLst>
      <p:ext uri="{BB962C8B-B14F-4D97-AF65-F5344CB8AC3E}">
        <p14:creationId xmlns:p14="http://schemas.microsoft.com/office/powerpoint/2010/main" val="2942026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20</a:t>
            </a:fld>
            <a:endParaRPr lang="tr-TR"/>
          </a:p>
        </p:txBody>
      </p:sp>
    </p:spTree>
    <p:extLst>
      <p:ext uri="{BB962C8B-B14F-4D97-AF65-F5344CB8AC3E}">
        <p14:creationId xmlns:p14="http://schemas.microsoft.com/office/powerpoint/2010/main" val="1568980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22</a:t>
            </a:fld>
            <a:endParaRPr lang="tr-TR"/>
          </a:p>
        </p:txBody>
      </p:sp>
    </p:spTree>
    <p:extLst>
      <p:ext uri="{BB962C8B-B14F-4D97-AF65-F5344CB8AC3E}">
        <p14:creationId xmlns:p14="http://schemas.microsoft.com/office/powerpoint/2010/main" val="1426841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23</a:t>
            </a:fld>
            <a:endParaRPr lang="tr-TR"/>
          </a:p>
        </p:txBody>
      </p:sp>
    </p:spTree>
    <p:extLst>
      <p:ext uri="{BB962C8B-B14F-4D97-AF65-F5344CB8AC3E}">
        <p14:creationId xmlns:p14="http://schemas.microsoft.com/office/powerpoint/2010/main" val="2245152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24</a:t>
            </a:fld>
            <a:endParaRPr lang="tr-TR"/>
          </a:p>
        </p:txBody>
      </p:sp>
    </p:spTree>
    <p:extLst>
      <p:ext uri="{BB962C8B-B14F-4D97-AF65-F5344CB8AC3E}">
        <p14:creationId xmlns:p14="http://schemas.microsoft.com/office/powerpoint/2010/main" val="1975954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25</a:t>
            </a:fld>
            <a:endParaRPr lang="tr-TR"/>
          </a:p>
        </p:txBody>
      </p:sp>
    </p:spTree>
    <p:extLst>
      <p:ext uri="{BB962C8B-B14F-4D97-AF65-F5344CB8AC3E}">
        <p14:creationId xmlns:p14="http://schemas.microsoft.com/office/powerpoint/2010/main" val="3304283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26</a:t>
            </a:fld>
            <a:endParaRPr lang="tr-TR"/>
          </a:p>
        </p:txBody>
      </p:sp>
    </p:spTree>
    <p:extLst>
      <p:ext uri="{BB962C8B-B14F-4D97-AF65-F5344CB8AC3E}">
        <p14:creationId xmlns:p14="http://schemas.microsoft.com/office/powerpoint/2010/main" val="234496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8</a:t>
            </a:fld>
            <a:endParaRPr lang="tr-TR"/>
          </a:p>
        </p:txBody>
      </p:sp>
    </p:spTree>
    <p:extLst>
      <p:ext uri="{BB962C8B-B14F-4D97-AF65-F5344CB8AC3E}">
        <p14:creationId xmlns:p14="http://schemas.microsoft.com/office/powerpoint/2010/main" val="26277664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28</a:t>
            </a:fld>
            <a:endParaRPr lang="tr-TR"/>
          </a:p>
        </p:txBody>
      </p:sp>
    </p:spTree>
    <p:extLst>
      <p:ext uri="{BB962C8B-B14F-4D97-AF65-F5344CB8AC3E}">
        <p14:creationId xmlns:p14="http://schemas.microsoft.com/office/powerpoint/2010/main" val="1917165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31</a:t>
            </a:fld>
            <a:endParaRPr lang="tr-TR"/>
          </a:p>
        </p:txBody>
      </p:sp>
    </p:spTree>
    <p:extLst>
      <p:ext uri="{BB962C8B-B14F-4D97-AF65-F5344CB8AC3E}">
        <p14:creationId xmlns:p14="http://schemas.microsoft.com/office/powerpoint/2010/main" val="776137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32</a:t>
            </a:fld>
            <a:endParaRPr lang="tr-TR"/>
          </a:p>
        </p:txBody>
      </p:sp>
    </p:spTree>
    <p:extLst>
      <p:ext uri="{BB962C8B-B14F-4D97-AF65-F5344CB8AC3E}">
        <p14:creationId xmlns:p14="http://schemas.microsoft.com/office/powerpoint/2010/main" val="1625755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33</a:t>
            </a:fld>
            <a:endParaRPr lang="tr-TR"/>
          </a:p>
        </p:txBody>
      </p:sp>
    </p:spTree>
    <p:extLst>
      <p:ext uri="{BB962C8B-B14F-4D97-AF65-F5344CB8AC3E}">
        <p14:creationId xmlns:p14="http://schemas.microsoft.com/office/powerpoint/2010/main" val="3375522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9</a:t>
            </a:fld>
            <a:endParaRPr lang="tr-TR"/>
          </a:p>
        </p:txBody>
      </p:sp>
    </p:spTree>
    <p:extLst>
      <p:ext uri="{BB962C8B-B14F-4D97-AF65-F5344CB8AC3E}">
        <p14:creationId xmlns:p14="http://schemas.microsoft.com/office/powerpoint/2010/main" val="4100428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10</a:t>
            </a:fld>
            <a:endParaRPr lang="tr-TR"/>
          </a:p>
        </p:txBody>
      </p:sp>
    </p:spTree>
    <p:extLst>
      <p:ext uri="{BB962C8B-B14F-4D97-AF65-F5344CB8AC3E}">
        <p14:creationId xmlns:p14="http://schemas.microsoft.com/office/powerpoint/2010/main" val="1985053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11</a:t>
            </a:fld>
            <a:endParaRPr lang="tr-TR"/>
          </a:p>
        </p:txBody>
      </p:sp>
    </p:spTree>
    <p:extLst>
      <p:ext uri="{BB962C8B-B14F-4D97-AF65-F5344CB8AC3E}">
        <p14:creationId xmlns:p14="http://schemas.microsoft.com/office/powerpoint/2010/main" val="455468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12</a:t>
            </a:fld>
            <a:endParaRPr lang="tr-TR"/>
          </a:p>
        </p:txBody>
      </p:sp>
    </p:spTree>
    <p:extLst>
      <p:ext uri="{BB962C8B-B14F-4D97-AF65-F5344CB8AC3E}">
        <p14:creationId xmlns:p14="http://schemas.microsoft.com/office/powerpoint/2010/main" val="429275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13</a:t>
            </a:fld>
            <a:endParaRPr lang="tr-TR"/>
          </a:p>
        </p:txBody>
      </p:sp>
    </p:spTree>
    <p:extLst>
      <p:ext uri="{BB962C8B-B14F-4D97-AF65-F5344CB8AC3E}">
        <p14:creationId xmlns:p14="http://schemas.microsoft.com/office/powerpoint/2010/main" val="3241052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14</a:t>
            </a:fld>
            <a:endParaRPr lang="tr-TR"/>
          </a:p>
        </p:txBody>
      </p:sp>
    </p:spTree>
    <p:extLst>
      <p:ext uri="{BB962C8B-B14F-4D97-AF65-F5344CB8AC3E}">
        <p14:creationId xmlns:p14="http://schemas.microsoft.com/office/powerpoint/2010/main" val="3580182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88A0078-D10F-40F5-B79F-0C2C1409BE99}" type="slidenum">
              <a:rPr lang="tr-TR" smtClean="0"/>
              <a:t>15</a:t>
            </a:fld>
            <a:endParaRPr lang="tr-TR"/>
          </a:p>
        </p:txBody>
      </p:sp>
    </p:spTree>
    <p:extLst>
      <p:ext uri="{BB962C8B-B14F-4D97-AF65-F5344CB8AC3E}">
        <p14:creationId xmlns:p14="http://schemas.microsoft.com/office/powerpoint/2010/main" val="346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6012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5EA8C908-8EF0-45FF-9D65-36359EA22F6A}" type="datetimeFigureOut">
              <a:rPr lang="tr-TR" smtClean="0"/>
              <a:t>6.12.2018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56840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3794067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2476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3359151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2985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522895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1365634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398819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154114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EA8C908-8EF0-45FF-9D65-36359EA22F6A}" type="datetimeFigureOut">
              <a:rPr lang="tr-TR" smtClean="0"/>
              <a:t>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222431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EA8C908-8EF0-45FF-9D65-36359EA22F6A}" type="datetimeFigureOut">
              <a:rPr lang="tr-TR" smtClean="0"/>
              <a:t>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292902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EA8C908-8EF0-45FF-9D65-36359EA22F6A}" type="datetimeFigureOut">
              <a:rPr lang="tr-TR" smtClean="0"/>
              <a:t>6.12.2018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117990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EA8C908-8EF0-45FF-9D65-36359EA22F6A}" type="datetimeFigureOut">
              <a:rPr lang="tr-TR" smtClean="0"/>
              <a:t>6.12.2018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78435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8C908-8EF0-45FF-9D65-36359EA22F6A}" type="datetimeFigureOut">
              <a:rPr lang="tr-TR" smtClean="0"/>
              <a:t>6.12.2018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228185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EA8C908-8EF0-45FF-9D65-36359EA22F6A}" type="datetimeFigureOut">
              <a:rPr lang="tr-TR" smtClean="0"/>
              <a:t>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367969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EA8C908-8EF0-45FF-9D65-36359EA22F6A}" type="datetimeFigureOut">
              <a:rPr lang="tr-TR" smtClean="0"/>
              <a:t>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332A39-57F9-47C0-8A64-49B57F45FA2E}" type="slidenum">
              <a:rPr lang="tr-TR" smtClean="0"/>
              <a:t>‹#›</a:t>
            </a:fld>
            <a:endParaRPr lang="tr-TR"/>
          </a:p>
        </p:txBody>
      </p:sp>
    </p:spTree>
    <p:extLst>
      <p:ext uri="{BB962C8B-B14F-4D97-AF65-F5344CB8AC3E}">
        <p14:creationId xmlns:p14="http://schemas.microsoft.com/office/powerpoint/2010/main" val="98237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EA8C908-8EF0-45FF-9D65-36359EA22F6A}" type="datetimeFigureOut">
              <a:rPr lang="tr-TR" smtClean="0"/>
              <a:t>6.12.2018</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8332A39-57F9-47C0-8A64-49B57F45FA2E}" type="slidenum">
              <a:rPr lang="tr-TR" smtClean="0"/>
              <a:t>‹#›</a:t>
            </a:fld>
            <a:endParaRPr lang="tr-TR"/>
          </a:p>
        </p:txBody>
      </p:sp>
    </p:spTree>
    <p:extLst>
      <p:ext uri="{BB962C8B-B14F-4D97-AF65-F5344CB8AC3E}">
        <p14:creationId xmlns:p14="http://schemas.microsoft.com/office/powerpoint/2010/main" val="48879343"/>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362" y="0"/>
            <a:ext cx="10107827" cy="6858000"/>
          </a:xfrm>
          <a:prstGeom prst="rect">
            <a:avLst/>
          </a:prstGeom>
        </p:spPr>
      </p:pic>
    </p:spTree>
    <p:extLst>
      <p:ext uri="{BB962C8B-B14F-4D97-AF65-F5344CB8AC3E}">
        <p14:creationId xmlns:p14="http://schemas.microsoft.com/office/powerpoint/2010/main" val="147716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4211" y="512748"/>
            <a:ext cx="10835519" cy="5811139"/>
          </a:xfrm>
        </p:spPr>
        <p:txBody>
          <a:bodyPr/>
          <a:lstStyle/>
          <a:p>
            <a:r>
              <a:rPr lang="tr-TR" dirty="0"/>
              <a:t>Elverişsiz koşullardaki aileler diğer bakanlıklarla oluşturulacak mekanizmalarla desteklenecek.</a:t>
            </a:r>
          </a:p>
          <a:p>
            <a:r>
              <a:rPr lang="tr-TR" dirty="0"/>
              <a:t>*</a:t>
            </a:r>
            <a:r>
              <a:rPr lang="tr-TR" dirty="0">
                <a:solidFill>
                  <a:srgbClr val="FF0000"/>
                </a:solidFill>
              </a:rPr>
              <a:t>YETERLİLİK TEMELİ ÖLÇME-DEĞERLENDİRME  </a:t>
            </a:r>
            <a:r>
              <a:rPr lang="tr-TR" dirty="0">
                <a:solidFill>
                  <a:schemeClr val="bg1"/>
                </a:solidFill>
              </a:rPr>
              <a:t>ya</a:t>
            </a:r>
            <a:r>
              <a:rPr lang="tr-TR" dirty="0"/>
              <a:t>pılacak  olup  bu bağlamda:</a:t>
            </a:r>
          </a:p>
          <a:p>
            <a:r>
              <a:rPr lang="tr-TR" dirty="0"/>
              <a:t>           -Farklı konu alanlarında yeterlilik tanımları yapılarak müfredat bu yeterliliklere   göre oluşturulacak.</a:t>
            </a:r>
          </a:p>
          <a:p>
            <a:r>
              <a:rPr lang="tr-TR" dirty="0"/>
              <a:t>           -Tanımlanan yeterliliklere göre öğrenci dağılımları yapılacak. </a:t>
            </a:r>
          </a:p>
          <a:p>
            <a:r>
              <a:rPr lang="tr-TR" dirty="0"/>
              <a:t>           -Öğrencilerin yeterlilik durumları (seviyeleri) belirlenecek yıllar içindeki değişimleri izlenecek.</a:t>
            </a:r>
          </a:p>
          <a:p>
            <a:r>
              <a:rPr lang="tr-TR" dirty="0"/>
              <a:t>            -Farklı yeterlilik  gruplarındaki öğrenciler öğrenme analitiği ile riskleri izlenecek ve tedbirler zamanında alınacaktır.</a:t>
            </a:r>
          </a:p>
          <a:p>
            <a:r>
              <a:rPr lang="tr-TR" dirty="0"/>
              <a:t>*Üst dilimde yer alan öğrencilerin eğitim </a:t>
            </a:r>
            <a:r>
              <a:rPr lang="tr-TR" dirty="0" err="1"/>
              <a:t>fakültelerineyerleşmesi</a:t>
            </a:r>
            <a:r>
              <a:rPr lang="tr-TR" dirty="0"/>
              <a:t> için tedbir alınacak.</a:t>
            </a:r>
          </a:p>
          <a:p>
            <a:r>
              <a:rPr lang="tr-TR" dirty="0"/>
              <a:t>*Pedagojik formasyon kaldırıldı. MEB’de öğretmenlik ,hakkı kazananlar </a:t>
            </a:r>
            <a:r>
              <a:rPr lang="tr-TR" dirty="0">
                <a:solidFill>
                  <a:srgbClr val="FF0000"/>
                </a:solidFill>
              </a:rPr>
              <a:t>ÖĞRETMENLİK MESLEĞİ UZMANLIK PROGRAMI </a:t>
            </a:r>
            <a:r>
              <a:rPr lang="tr-TR" dirty="0"/>
              <a:t>oluşturulacaktır.</a:t>
            </a:r>
          </a:p>
        </p:txBody>
      </p:sp>
    </p:spTree>
    <p:extLst>
      <p:ext uri="{BB962C8B-B14F-4D97-AF65-F5344CB8AC3E}">
        <p14:creationId xmlns:p14="http://schemas.microsoft.com/office/powerpoint/2010/main" val="105321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58575" y="1375873"/>
            <a:ext cx="10818428" cy="3892608"/>
          </a:xfrm>
        </p:spPr>
        <p:txBody>
          <a:bodyPr/>
          <a:lstStyle/>
          <a:p>
            <a:r>
              <a:rPr lang="tr-TR" dirty="0"/>
              <a:t>*Öğretmen ve okul yöneticilerine  yönelik düzenlenen  hizmet içi eğitim programları  </a:t>
            </a:r>
            <a:r>
              <a:rPr lang="tr-TR" dirty="0">
                <a:solidFill>
                  <a:srgbClr val="FF0000"/>
                </a:solidFill>
              </a:rPr>
              <a:t>AKREDİTE SERTİFİKA  PROGRAMLARINA </a:t>
            </a:r>
            <a:r>
              <a:rPr lang="tr-TR" dirty="0"/>
              <a:t>dönüştürülecek. </a:t>
            </a:r>
          </a:p>
          <a:p>
            <a:r>
              <a:rPr lang="tr-TR" dirty="0"/>
              <a:t>*Üniversitelerle işbirliği yapılarak 21. yüzyıl becerileri (Eleştirel düşünme, </a:t>
            </a:r>
            <a:r>
              <a:rPr lang="tr-TR" dirty="0" err="1"/>
              <a:t>iletşim</a:t>
            </a:r>
            <a:r>
              <a:rPr lang="tr-TR" dirty="0"/>
              <a:t>, </a:t>
            </a:r>
            <a:r>
              <a:rPr lang="tr-TR" dirty="0" err="1"/>
              <a:t>işbirliği,yenilikçililik</a:t>
            </a:r>
            <a:r>
              <a:rPr lang="tr-TR" dirty="0"/>
              <a:t>, </a:t>
            </a:r>
            <a:r>
              <a:rPr lang="tr-TR" dirty="0" err="1"/>
              <a:t>insiyatif</a:t>
            </a:r>
            <a:r>
              <a:rPr lang="tr-TR" dirty="0"/>
              <a:t> kullanma, kendini yönlendirme, üretkenlik, hesap verilebilirlik, medya okuryazarlığı, liderlik ve sorumluluk vb.)  kazandırmak amacıyla  yüksek lisans düzeyinde  yan dal programı açılacaktır.</a:t>
            </a:r>
          </a:p>
          <a:p>
            <a:r>
              <a:rPr lang="tr-TR" dirty="0"/>
              <a:t>*Sözleşmeli Öğretmenlerin sözleşme süresi kısaltılacak. </a:t>
            </a:r>
          </a:p>
        </p:txBody>
      </p:sp>
    </p:spTree>
    <p:extLst>
      <p:ext uri="{BB962C8B-B14F-4D97-AF65-F5344CB8AC3E}">
        <p14:creationId xmlns:p14="http://schemas.microsoft.com/office/powerpoint/2010/main" val="3034867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521558" y="-493519"/>
            <a:ext cx="6400800" cy="1519016"/>
          </a:xfrm>
        </p:spPr>
        <p:txBody>
          <a:bodyPr/>
          <a:lstStyle/>
          <a:p>
            <a:r>
              <a:rPr lang="tr-TR" dirty="0">
                <a:solidFill>
                  <a:srgbClr val="FF0000"/>
                </a:solidFill>
              </a:rPr>
              <a:t>Okul finansmanı</a:t>
            </a:r>
          </a:p>
        </p:txBody>
      </p:sp>
      <p:sp>
        <p:nvSpPr>
          <p:cNvPr id="3" name="Alt Başlık 2"/>
          <p:cNvSpPr>
            <a:spLocks noGrp="1"/>
          </p:cNvSpPr>
          <p:nvPr>
            <p:ph type="subTitle" idx="1"/>
          </p:nvPr>
        </p:nvSpPr>
        <p:spPr>
          <a:xfrm>
            <a:off x="453474" y="1760435"/>
            <a:ext cx="11254263" cy="2888477"/>
          </a:xfrm>
        </p:spPr>
        <p:txBody>
          <a:bodyPr/>
          <a:lstStyle/>
          <a:p>
            <a:r>
              <a:rPr lang="tr-TR" dirty="0"/>
              <a:t>*Okullara gelişim planlarına göre bütçe verilecek.</a:t>
            </a:r>
          </a:p>
          <a:p>
            <a:r>
              <a:rPr lang="tr-TR" dirty="0"/>
              <a:t>*Hayırseverler </a:t>
            </a:r>
            <a:r>
              <a:rPr lang="tr-TR" dirty="0">
                <a:solidFill>
                  <a:srgbClr val="FF0000"/>
                </a:solidFill>
              </a:rPr>
              <a:t>COĞRAFİ BİLGİ SİSTEMİ</a:t>
            </a:r>
            <a:r>
              <a:rPr lang="tr-TR" dirty="0"/>
              <a:t> üzerinden eğitime elverişsiz okulları görerek bağışta bulunacak.</a:t>
            </a:r>
          </a:p>
          <a:p>
            <a:r>
              <a:rPr lang="tr-TR" dirty="0"/>
              <a:t>*Döner sermaye yeni bir yapıya dönüştürülecek.</a:t>
            </a:r>
          </a:p>
          <a:p>
            <a:r>
              <a:rPr lang="tr-TR" dirty="0"/>
              <a:t>*Okul aile birlikleri yeniden yapılandırılacak.</a:t>
            </a:r>
          </a:p>
          <a:p>
            <a:r>
              <a:rPr lang="tr-TR" dirty="0"/>
              <a:t>*Diğer bakanlıkla yapılacak projelerle farklı finans kaynakları hareket geçirilecek.</a:t>
            </a:r>
          </a:p>
        </p:txBody>
      </p:sp>
    </p:spTree>
    <p:extLst>
      <p:ext uri="{BB962C8B-B14F-4D97-AF65-F5344CB8AC3E}">
        <p14:creationId xmlns:p14="http://schemas.microsoft.com/office/powerpoint/2010/main" val="3016689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4179442" y="0"/>
            <a:ext cx="4819280" cy="1108818"/>
          </a:xfrm>
        </p:spPr>
        <p:txBody>
          <a:bodyPr/>
          <a:lstStyle/>
          <a:p>
            <a:r>
              <a:rPr lang="tr-TR" dirty="0">
                <a:solidFill>
                  <a:srgbClr val="FF0000"/>
                </a:solidFill>
              </a:rPr>
              <a:t>teftiş</a:t>
            </a:r>
          </a:p>
        </p:txBody>
      </p:sp>
      <p:sp>
        <p:nvSpPr>
          <p:cNvPr id="3" name="Alt Başlık 2"/>
          <p:cNvSpPr>
            <a:spLocks noGrp="1"/>
          </p:cNvSpPr>
          <p:nvPr>
            <p:ph type="subTitle" idx="1"/>
          </p:nvPr>
        </p:nvSpPr>
        <p:spPr>
          <a:xfrm>
            <a:off x="299650" y="1877939"/>
            <a:ext cx="11083347" cy="2719699"/>
          </a:xfrm>
        </p:spPr>
        <p:txBody>
          <a:bodyPr/>
          <a:lstStyle/>
          <a:p>
            <a:r>
              <a:rPr lang="tr-TR" dirty="0"/>
              <a:t>*Teftiş; </a:t>
            </a:r>
            <a:r>
              <a:rPr lang="tr-TR" dirty="0">
                <a:solidFill>
                  <a:srgbClr val="FF0000"/>
                </a:solidFill>
              </a:rPr>
              <a:t>İNCELEME-ARAŞTIRMA-SORUŞTURMA VE KURUMSAL REHBERLİK </a:t>
            </a:r>
            <a:r>
              <a:rPr lang="tr-TR" dirty="0"/>
              <a:t>olarak ikiye ayrılacak.</a:t>
            </a:r>
          </a:p>
          <a:p>
            <a:r>
              <a:rPr lang="tr-TR" dirty="0"/>
              <a:t>*Rehberlik işlevi </a:t>
            </a:r>
            <a:r>
              <a:rPr lang="tr-TR" dirty="0">
                <a:solidFill>
                  <a:srgbClr val="FF0000"/>
                </a:solidFill>
              </a:rPr>
              <a:t>OKUL GELİŞİM MODELİNE </a:t>
            </a:r>
            <a:r>
              <a:rPr lang="tr-TR" dirty="0"/>
              <a:t>göre hem okul hem il/ilçe düzeyinde  ön plana çıkarılacak.</a:t>
            </a:r>
          </a:p>
        </p:txBody>
      </p:sp>
    </p:spTree>
    <p:extLst>
      <p:ext uri="{BB962C8B-B14F-4D97-AF65-F5344CB8AC3E}">
        <p14:creationId xmlns:p14="http://schemas.microsoft.com/office/powerpoint/2010/main" val="2870908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658290" y="-741347"/>
            <a:ext cx="6494255" cy="1783936"/>
          </a:xfrm>
        </p:spPr>
        <p:txBody>
          <a:bodyPr/>
          <a:lstStyle/>
          <a:p>
            <a:r>
              <a:rPr lang="tr-TR" dirty="0">
                <a:solidFill>
                  <a:srgbClr val="FF0000"/>
                </a:solidFill>
              </a:rPr>
              <a:t>Rehberlik hizmetleri</a:t>
            </a:r>
          </a:p>
        </p:txBody>
      </p:sp>
      <p:sp>
        <p:nvSpPr>
          <p:cNvPr id="3" name="Alt Başlık 2"/>
          <p:cNvSpPr>
            <a:spLocks noGrp="1"/>
          </p:cNvSpPr>
          <p:nvPr>
            <p:ph type="subTitle" idx="1"/>
          </p:nvPr>
        </p:nvSpPr>
        <p:spPr>
          <a:xfrm>
            <a:off x="632937" y="1042589"/>
            <a:ext cx="11168805" cy="4748611"/>
          </a:xfrm>
        </p:spPr>
        <p:txBody>
          <a:bodyPr/>
          <a:lstStyle/>
          <a:p>
            <a:r>
              <a:rPr lang="tr-TR" dirty="0"/>
              <a:t>*Türk kültürü esasa alınarak; yetenek, ilgi, mizaç ölçen araçlar geliştirilecek</a:t>
            </a:r>
          </a:p>
          <a:p>
            <a:r>
              <a:rPr lang="tr-TR" dirty="0"/>
              <a:t>*</a:t>
            </a:r>
            <a:r>
              <a:rPr lang="tr-TR" b="1" dirty="0">
                <a:solidFill>
                  <a:srgbClr val="FF0000"/>
                </a:solidFill>
              </a:rPr>
              <a:t>KARİYER REHBERLİK SİSTEMİ </a:t>
            </a:r>
            <a:r>
              <a:rPr lang="tr-TR" dirty="0"/>
              <a:t>oluşturularak tüm kademelerde çocukların mizaç, ilgi, yetenek , değerler,  kişilik bağlamında </a:t>
            </a:r>
            <a:r>
              <a:rPr lang="tr-TR" dirty="0">
                <a:solidFill>
                  <a:srgbClr val="FF0000"/>
                </a:solidFill>
              </a:rPr>
              <a:t>KARİYER PROFİLİ </a:t>
            </a:r>
            <a:r>
              <a:rPr lang="tr-TR" dirty="0"/>
              <a:t>belirlenecek.</a:t>
            </a:r>
          </a:p>
          <a:p>
            <a:r>
              <a:rPr lang="tr-TR" dirty="0"/>
              <a:t>*RAM’lar yeniden yapılandırılacak </a:t>
            </a:r>
          </a:p>
          <a:p>
            <a:r>
              <a:rPr lang="tr-TR" dirty="0"/>
              <a:t>*PDR hizmetlerin mevzuatı yeniden yapılandırılacak.</a:t>
            </a:r>
          </a:p>
          <a:p>
            <a:r>
              <a:rPr lang="tr-TR" dirty="0"/>
              <a:t>* Rehber öğretmenlerine  mesleki gelişim gereksinimleri için yüksek lisans , sertifika ve  eğitim verilecek.</a:t>
            </a:r>
          </a:p>
          <a:p>
            <a:r>
              <a:rPr lang="tr-TR" dirty="0"/>
              <a:t>*Sınıf öğretmenlerine  rehberlik hizmetlerine ilişkin becerilerinin artması için sertifikasyona dayalı eğitimler düzenlenecek.</a:t>
            </a:r>
          </a:p>
        </p:txBody>
      </p:sp>
    </p:spTree>
    <p:extLst>
      <p:ext uri="{BB962C8B-B14F-4D97-AF65-F5344CB8AC3E}">
        <p14:creationId xmlns:p14="http://schemas.microsoft.com/office/powerpoint/2010/main" val="2213105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3410320" y="138868"/>
            <a:ext cx="4195437" cy="1040451"/>
          </a:xfrm>
        </p:spPr>
        <p:txBody>
          <a:bodyPr/>
          <a:lstStyle/>
          <a:p>
            <a:r>
              <a:rPr lang="tr-TR" dirty="0">
                <a:solidFill>
                  <a:srgbClr val="FF0000"/>
                </a:solidFill>
              </a:rPr>
              <a:t>Özel eğitim</a:t>
            </a:r>
          </a:p>
        </p:txBody>
      </p:sp>
      <p:sp>
        <p:nvSpPr>
          <p:cNvPr id="3" name="Alt Başlık 2"/>
          <p:cNvSpPr>
            <a:spLocks noGrp="1"/>
          </p:cNvSpPr>
          <p:nvPr>
            <p:ph type="subTitle" idx="1"/>
          </p:nvPr>
        </p:nvSpPr>
        <p:spPr>
          <a:xfrm>
            <a:off x="684211" y="1179319"/>
            <a:ext cx="10989343" cy="5050565"/>
          </a:xfrm>
        </p:spPr>
        <p:txBody>
          <a:bodyPr/>
          <a:lstStyle/>
          <a:p>
            <a:r>
              <a:rPr lang="tr-TR" dirty="0"/>
              <a:t>*Özel gereksinimi çocukların tespiti için il bazlı taramalar yapılarak ihtiyaç haritaları oluşturulacak.</a:t>
            </a:r>
          </a:p>
          <a:p>
            <a:r>
              <a:rPr lang="tr-TR" dirty="0"/>
              <a:t>*Özel eğitimin yapılması için </a:t>
            </a:r>
            <a:r>
              <a:rPr lang="tr-TR" dirty="0">
                <a:solidFill>
                  <a:srgbClr val="FF0000"/>
                </a:solidFill>
              </a:rPr>
              <a:t>MOBİL PLATFORMLAR </a:t>
            </a:r>
            <a:r>
              <a:rPr lang="tr-TR" dirty="0"/>
              <a:t>oluşturulacak.</a:t>
            </a:r>
          </a:p>
          <a:p>
            <a:r>
              <a:rPr lang="tr-TR" dirty="0"/>
              <a:t>*Özel eğitimin ülke genelinde koordinasyonu için </a:t>
            </a:r>
            <a:r>
              <a:rPr lang="tr-TR" dirty="0">
                <a:solidFill>
                  <a:srgbClr val="FF0000"/>
                </a:solidFill>
              </a:rPr>
              <a:t>İZLEME VE UYGULAMA MEKANİZMASI </a:t>
            </a:r>
            <a:r>
              <a:rPr lang="tr-TR" dirty="0"/>
              <a:t>oluşturulacak.</a:t>
            </a:r>
          </a:p>
          <a:p>
            <a:r>
              <a:rPr lang="tr-TR" dirty="0"/>
              <a:t>*Yerel yönetimler özel eğitim merkezleri kurmaları için teşvik edilecek.</a:t>
            </a:r>
          </a:p>
          <a:p>
            <a:r>
              <a:rPr lang="tr-TR" dirty="0"/>
              <a:t>*Kaynaştırma eğitimi imkanlarını geliştirmek için hizmet içi eğitim verilecek.</a:t>
            </a:r>
          </a:p>
          <a:p>
            <a:r>
              <a:rPr lang="tr-TR" dirty="0"/>
              <a:t>*Evde eğitim için gerekli alt yapı oluşturulacak.</a:t>
            </a:r>
          </a:p>
          <a:p>
            <a:r>
              <a:rPr lang="tr-TR" dirty="0"/>
              <a:t>*</a:t>
            </a:r>
            <a:r>
              <a:rPr lang="tr-TR" dirty="0">
                <a:solidFill>
                  <a:srgbClr val="FF0000"/>
                </a:solidFill>
              </a:rPr>
              <a:t>Taşınabilir Eğitim Setleri </a:t>
            </a:r>
            <a:r>
              <a:rPr lang="tr-TR" dirty="0"/>
              <a:t>oluşturularak özel eğitim öğrencilerinin tümüne ulaşılacaktır.</a:t>
            </a:r>
          </a:p>
        </p:txBody>
      </p:sp>
    </p:spTree>
    <p:extLst>
      <p:ext uri="{BB962C8B-B14F-4D97-AF65-F5344CB8AC3E}">
        <p14:creationId xmlns:p14="http://schemas.microsoft.com/office/powerpoint/2010/main" val="391502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923210" y="0"/>
            <a:ext cx="5656767" cy="954994"/>
          </a:xfrm>
        </p:spPr>
        <p:txBody>
          <a:bodyPr/>
          <a:lstStyle/>
          <a:p>
            <a:r>
              <a:rPr lang="tr-TR" dirty="0">
                <a:solidFill>
                  <a:schemeClr val="bg1"/>
                </a:solidFill>
              </a:rPr>
              <a:t>Özel yetenek</a:t>
            </a:r>
          </a:p>
        </p:txBody>
      </p:sp>
      <p:sp>
        <p:nvSpPr>
          <p:cNvPr id="3" name="Alt Başlık 2"/>
          <p:cNvSpPr>
            <a:spLocks noGrp="1"/>
          </p:cNvSpPr>
          <p:nvPr>
            <p:ph type="subTitle" idx="1"/>
          </p:nvPr>
        </p:nvSpPr>
        <p:spPr>
          <a:xfrm>
            <a:off x="684212" y="954994"/>
            <a:ext cx="11194442" cy="5428714"/>
          </a:xfrm>
        </p:spPr>
        <p:txBody>
          <a:bodyPr/>
          <a:lstStyle/>
          <a:p>
            <a:r>
              <a:rPr lang="tr-TR" dirty="0"/>
              <a:t>*Özel yetenekli bireylerin eğitimi için yeni bir mevzuat  hazırlanacak.</a:t>
            </a:r>
          </a:p>
          <a:p>
            <a:r>
              <a:rPr lang="tr-TR" dirty="0"/>
              <a:t>*</a:t>
            </a:r>
            <a:r>
              <a:rPr lang="tr-TR" dirty="0">
                <a:solidFill>
                  <a:srgbClr val="FF0000"/>
                </a:solidFill>
              </a:rPr>
              <a:t>ÖZEL YETENEKLİ BİREYLERİN EĞİTİMİ, BİLİM VE DEĞERLENDİRME KURULU</a:t>
            </a:r>
            <a:r>
              <a:rPr lang="tr-TR" dirty="0"/>
              <a:t> oluşturulacak.</a:t>
            </a:r>
          </a:p>
          <a:p>
            <a:r>
              <a:rPr lang="tr-TR" dirty="0"/>
              <a:t>*</a:t>
            </a:r>
            <a:r>
              <a:rPr lang="tr-TR" dirty="0" err="1"/>
              <a:t>BİLSEM’ler</a:t>
            </a:r>
            <a:r>
              <a:rPr lang="tr-TR" dirty="0"/>
              <a:t> yeniden yapılandırılacak </a:t>
            </a:r>
          </a:p>
          <a:p>
            <a:r>
              <a:rPr lang="tr-TR" dirty="0"/>
              <a:t>*Özel yetenekli bireylerin eğitimi için yüksek lisans düzeyinde öğretmen eğitimi düzenlenecek.</a:t>
            </a:r>
          </a:p>
          <a:p>
            <a:r>
              <a:rPr lang="tr-TR" dirty="0"/>
              <a:t>*Tanımlama ve değerlendirme araçları daha ileri seviyeye taşınacak.</a:t>
            </a:r>
          </a:p>
          <a:p>
            <a:r>
              <a:rPr lang="tr-TR" dirty="0"/>
              <a:t>*Özel yeteneklilere yönelik öğrenme ortamları, ders yapıları, materyal geliştirilecek.</a:t>
            </a:r>
          </a:p>
          <a:p>
            <a:r>
              <a:rPr lang="tr-TR" dirty="0"/>
              <a:t>*</a:t>
            </a:r>
          </a:p>
          <a:p>
            <a:pPr marL="342900" indent="-342900">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113095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479656" y="-541590"/>
            <a:ext cx="6400800" cy="1083180"/>
          </a:xfrm>
        </p:spPr>
        <p:txBody>
          <a:bodyPr>
            <a:normAutofit/>
          </a:bodyPr>
          <a:lstStyle/>
          <a:p>
            <a:r>
              <a:rPr lang="tr-TR" sz="4000" dirty="0">
                <a:solidFill>
                  <a:srgbClr val="FF0000"/>
                </a:solidFill>
              </a:rPr>
              <a:t>Yabancı dil eğitimi</a:t>
            </a:r>
          </a:p>
        </p:txBody>
      </p:sp>
      <p:sp>
        <p:nvSpPr>
          <p:cNvPr id="3" name="Alt Başlık 2"/>
          <p:cNvSpPr>
            <a:spLocks noGrp="1"/>
          </p:cNvSpPr>
          <p:nvPr>
            <p:ph type="subTitle" idx="1"/>
          </p:nvPr>
        </p:nvSpPr>
        <p:spPr>
          <a:xfrm>
            <a:off x="265471" y="619433"/>
            <a:ext cx="11715733" cy="6238568"/>
          </a:xfrm>
        </p:spPr>
        <p:txBody>
          <a:bodyPr>
            <a:normAutofit lnSpcReduction="10000"/>
          </a:bodyPr>
          <a:lstStyle/>
          <a:p>
            <a:r>
              <a:rPr lang="tr-TR" dirty="0"/>
              <a:t>*Öğretim programları ülke çapında tek tip uygulanmayacak.</a:t>
            </a:r>
          </a:p>
          <a:p>
            <a:r>
              <a:rPr lang="tr-TR" dirty="0"/>
              <a:t>*Okul türlerine göre ve seviye gruplarına göre yabancı dil ihtiyacı belirlenecek ( Sosyal bilimler liselerinde farklı, Fen liselerinde farklı vb.)</a:t>
            </a:r>
          </a:p>
          <a:p>
            <a:r>
              <a:rPr lang="tr-TR" dirty="0"/>
              <a:t>*Ders saati sürelerine ilişkin esnek bir model kullanılacak.  </a:t>
            </a:r>
          </a:p>
          <a:p>
            <a:r>
              <a:rPr lang="tr-TR" dirty="0"/>
              <a:t>*TRT ile iş birliği yapılacak.</a:t>
            </a:r>
          </a:p>
          <a:p>
            <a:r>
              <a:rPr lang="tr-TR" dirty="0"/>
              <a:t>*İngilizce öğretmenlerinin ana dili </a:t>
            </a:r>
            <a:r>
              <a:rPr lang="tr-TR" dirty="0" err="1"/>
              <a:t>ingilizce</a:t>
            </a:r>
            <a:r>
              <a:rPr lang="tr-TR" dirty="0"/>
              <a:t> olan öğretmenler ile yaşayan dile ulaşmaları  için </a:t>
            </a:r>
            <a:r>
              <a:rPr lang="tr-TR" dirty="0">
                <a:solidFill>
                  <a:srgbClr val="FF0000"/>
                </a:solidFill>
              </a:rPr>
              <a:t>Dijital Ortam </a:t>
            </a:r>
            <a:r>
              <a:rPr lang="tr-TR" dirty="0"/>
              <a:t>oluşturulacak.</a:t>
            </a:r>
          </a:p>
          <a:p>
            <a:r>
              <a:rPr lang="tr-TR" dirty="0"/>
              <a:t>*Ulusal ve uluslar arası yayıncılardan yenilikçi dijital kaynaklar temin edilerek </a:t>
            </a:r>
            <a:r>
              <a:rPr lang="tr-TR" dirty="0" err="1"/>
              <a:t>EBA’da</a:t>
            </a:r>
            <a:r>
              <a:rPr lang="tr-TR" dirty="0"/>
              <a:t> sunulacak.</a:t>
            </a:r>
          </a:p>
          <a:p>
            <a:r>
              <a:rPr lang="tr-TR" dirty="0"/>
              <a:t>*Kademeler göre farklılaşan içerik ve yöntemler tasarlanacak (örneğin 4. sınıflarda video oyunları , şarkılar ,interaktif oyunlar vb.)</a:t>
            </a:r>
          </a:p>
          <a:p>
            <a:r>
              <a:rPr lang="tr-TR" dirty="0"/>
              <a:t>*</a:t>
            </a:r>
            <a:r>
              <a:rPr lang="tr-TR" b="1" dirty="0">
                <a:solidFill>
                  <a:srgbClr val="FF0000"/>
                </a:solidFill>
              </a:rPr>
              <a:t>Merkezi Sınavlar Komisyonu </a:t>
            </a:r>
            <a:r>
              <a:rPr lang="tr-TR" dirty="0"/>
              <a:t>kurulacak.</a:t>
            </a:r>
          </a:p>
          <a:p>
            <a:r>
              <a:rPr lang="tr-TR" dirty="0"/>
              <a:t>*</a:t>
            </a:r>
            <a:r>
              <a:rPr lang="tr-TR" dirty="0">
                <a:solidFill>
                  <a:srgbClr val="FF0000"/>
                </a:solidFill>
              </a:rPr>
              <a:t>Eğitim Malzemeleri Komisyonu </a:t>
            </a:r>
            <a:r>
              <a:rPr lang="tr-TR" dirty="0"/>
              <a:t>kurtulacak</a:t>
            </a:r>
            <a:r>
              <a:rPr lang="tr-TR" dirty="0" smtClean="0"/>
              <a:t>.</a:t>
            </a:r>
          </a:p>
          <a:p>
            <a:r>
              <a:rPr lang="tr-TR" dirty="0"/>
              <a:t>*İngilizce öğretmenleri yurt dışına gönderilecek.</a:t>
            </a:r>
          </a:p>
          <a:p>
            <a:r>
              <a:rPr lang="tr-TR" dirty="0"/>
              <a:t>*</a:t>
            </a:r>
            <a:r>
              <a:rPr lang="tr-TR" b="1" dirty="0">
                <a:solidFill>
                  <a:srgbClr val="FF0000"/>
                </a:solidFill>
              </a:rPr>
              <a:t>Ulusal  Yabancı Dil Eğitimi Konseyi </a:t>
            </a:r>
            <a:r>
              <a:rPr lang="tr-TR" dirty="0"/>
              <a:t>oluşturulacak.</a:t>
            </a:r>
          </a:p>
          <a:p>
            <a:endParaRPr lang="tr-TR" dirty="0"/>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10878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605553" y="204019"/>
            <a:ext cx="11160259" cy="852444"/>
          </a:xfrm>
        </p:spPr>
        <p:txBody>
          <a:bodyPr>
            <a:noAutofit/>
          </a:bodyPr>
          <a:lstStyle/>
          <a:p>
            <a:pPr algn="ctr"/>
            <a:r>
              <a:rPr lang="tr-TR" sz="2800" dirty="0">
                <a:solidFill>
                  <a:srgbClr val="FF0000"/>
                </a:solidFill>
              </a:rPr>
              <a:t>Öğrenme </a:t>
            </a:r>
            <a:r>
              <a:rPr lang="tr-TR" sz="2800" dirty="0" smtClean="0">
                <a:solidFill>
                  <a:srgbClr val="FF0000"/>
                </a:solidFill>
              </a:rPr>
              <a:t>süreçlerinde dijital içerik </a:t>
            </a:r>
            <a:r>
              <a:rPr lang="tr-TR" sz="2800" dirty="0">
                <a:solidFill>
                  <a:srgbClr val="FF0000"/>
                </a:solidFill>
              </a:rPr>
              <a:t>ve beceri destekli dönüşüm</a:t>
            </a:r>
          </a:p>
        </p:txBody>
      </p:sp>
      <p:sp>
        <p:nvSpPr>
          <p:cNvPr id="3" name="Alt Başlık 2"/>
          <p:cNvSpPr>
            <a:spLocks noGrp="1"/>
          </p:cNvSpPr>
          <p:nvPr>
            <p:ph type="subTitle" idx="1"/>
          </p:nvPr>
        </p:nvSpPr>
        <p:spPr>
          <a:xfrm>
            <a:off x="324465" y="1056463"/>
            <a:ext cx="11680722" cy="5590143"/>
          </a:xfrm>
        </p:spPr>
        <p:txBody>
          <a:bodyPr/>
          <a:lstStyle/>
          <a:p>
            <a:r>
              <a:rPr lang="tr-TR" dirty="0"/>
              <a:t>*</a:t>
            </a:r>
            <a:r>
              <a:rPr lang="tr-TR" dirty="0">
                <a:solidFill>
                  <a:srgbClr val="FF0000"/>
                </a:solidFill>
              </a:rPr>
              <a:t>ULUSAL DİJİTAL İÇERİK ARŞİVİ </a:t>
            </a:r>
            <a:r>
              <a:rPr lang="tr-TR" dirty="0"/>
              <a:t>oluşturulacak.</a:t>
            </a:r>
          </a:p>
          <a:p>
            <a:r>
              <a:rPr lang="tr-TR" dirty="0"/>
              <a:t>*</a:t>
            </a:r>
            <a:r>
              <a:rPr lang="tr-TR" dirty="0">
                <a:solidFill>
                  <a:srgbClr val="FF0000"/>
                </a:solidFill>
              </a:rPr>
              <a:t>Dijital içerik ve Dijital materyal </a:t>
            </a:r>
            <a:r>
              <a:rPr lang="tr-TR" dirty="0"/>
              <a:t>Ana Öğretim materyali olarak kullanılacak.</a:t>
            </a:r>
          </a:p>
          <a:p>
            <a:r>
              <a:rPr lang="tr-TR" dirty="0"/>
              <a:t>*Dijital içerik ve Dijital materyal kullanan ve okulunda yaygınlaştıran lider Öğretmenler yetiştirilecek.</a:t>
            </a:r>
          </a:p>
          <a:p>
            <a:r>
              <a:rPr lang="tr-TR" dirty="0"/>
              <a:t>*Dijital içerik platformları oluşturulacak.</a:t>
            </a:r>
          </a:p>
          <a:p>
            <a:r>
              <a:rPr lang="tr-TR" dirty="0"/>
              <a:t>*PİSA ve TİMS gibi sınavlarda arzu edinen sonuçları alabilecek üst bilişsel becerileri destekleyen yeni nesil ölçme materyalleri geliştirilecek.</a:t>
            </a:r>
          </a:p>
          <a:p>
            <a:r>
              <a:rPr lang="tr-TR" dirty="0"/>
              <a:t>*Güvenli internet, siber zorbalık, veri güvenliği ilkokullarda kazanım halline getirilecek.</a:t>
            </a:r>
          </a:p>
          <a:p>
            <a:r>
              <a:rPr lang="tr-TR" dirty="0"/>
              <a:t>*Sınıf öğretmenlerine </a:t>
            </a:r>
            <a:r>
              <a:rPr lang="tr-TR" dirty="0" err="1"/>
              <a:t>algoritmik</a:t>
            </a:r>
            <a:r>
              <a:rPr lang="tr-TR" dirty="0"/>
              <a:t> düşünce öğretimine yönelik hizmet içi eğitim verilecek.</a:t>
            </a:r>
          </a:p>
          <a:p>
            <a:r>
              <a:rPr lang="tr-TR" dirty="0"/>
              <a:t>*Bilişimle üretim becerileri kazandırmaya yönelik </a:t>
            </a:r>
            <a:r>
              <a:rPr lang="tr-TR" dirty="0" err="1"/>
              <a:t>kodalama</a:t>
            </a:r>
            <a:r>
              <a:rPr lang="tr-TR" dirty="0"/>
              <a:t>, 3D tasarım etkinlikleri yürütülecek</a:t>
            </a:r>
            <a:r>
              <a:rPr lang="tr-TR" dirty="0" smtClean="0"/>
              <a:t>.</a:t>
            </a:r>
          </a:p>
          <a:p>
            <a:r>
              <a:rPr lang="tr-TR" dirty="0"/>
              <a:t>*Kültür Dersi öğretmenlerine </a:t>
            </a:r>
            <a:r>
              <a:rPr lang="tr-TR" b="1" dirty="0">
                <a:solidFill>
                  <a:srgbClr val="FF0000"/>
                </a:solidFill>
              </a:rPr>
              <a:t>Disiplinler Arası Proje Yapımı, 3D Tasarım Ve Akıllı Cihaz </a:t>
            </a:r>
            <a:r>
              <a:rPr lang="tr-TR" dirty="0"/>
              <a:t>gibi alanlarda yüz yüze atölye eğitimi verilecek.</a:t>
            </a:r>
          </a:p>
          <a:p>
            <a:endParaRPr lang="tr-TR" dirty="0"/>
          </a:p>
        </p:txBody>
      </p:sp>
    </p:spTree>
    <p:extLst>
      <p:ext uri="{BB962C8B-B14F-4D97-AF65-F5344CB8AC3E}">
        <p14:creationId xmlns:p14="http://schemas.microsoft.com/office/powerpoint/2010/main" val="2881377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991577" y="96140"/>
            <a:ext cx="6562622" cy="784078"/>
          </a:xfrm>
        </p:spPr>
        <p:txBody>
          <a:bodyPr>
            <a:normAutofit fontScale="90000"/>
          </a:bodyPr>
          <a:lstStyle/>
          <a:p>
            <a:r>
              <a:rPr lang="tr-TR" dirty="0">
                <a:solidFill>
                  <a:srgbClr val="FF0000"/>
                </a:solidFill>
              </a:rPr>
              <a:t>Okul öncesi</a:t>
            </a:r>
          </a:p>
        </p:txBody>
      </p:sp>
      <p:sp>
        <p:nvSpPr>
          <p:cNvPr id="3" name="Alt Başlık 2"/>
          <p:cNvSpPr>
            <a:spLocks noGrp="1"/>
          </p:cNvSpPr>
          <p:nvPr>
            <p:ph type="subTitle" idx="1"/>
          </p:nvPr>
        </p:nvSpPr>
        <p:spPr>
          <a:xfrm>
            <a:off x="658573" y="880219"/>
            <a:ext cx="11185897" cy="5828230"/>
          </a:xfrm>
        </p:spPr>
        <p:txBody>
          <a:bodyPr/>
          <a:lstStyle/>
          <a:p>
            <a:r>
              <a:rPr lang="tr-TR" dirty="0"/>
              <a:t>*5 yaş zorunlu eğitim kapsamına alınacak.</a:t>
            </a:r>
          </a:p>
          <a:p>
            <a:r>
              <a:rPr lang="tr-TR" dirty="0"/>
              <a:t>*Şartları elverişsiz yerleşim bölgelerindeki çocukların beslenme ihtiyaçları ile araç gereçleri karşılanacak.</a:t>
            </a:r>
          </a:p>
          <a:p>
            <a:r>
              <a:rPr lang="tr-TR" dirty="0"/>
              <a:t>*Kırsal ve düşük yoğunluklu yerleşim bölgelerindeki çocuklar için esnek zamanlı ve alternatif erken çocukluk eğitim modelleri uygulanacak.</a:t>
            </a:r>
          </a:p>
          <a:p>
            <a:r>
              <a:rPr lang="tr-TR" dirty="0"/>
              <a:t>*Erken çocukluk hizmetlerinin yayılımı için merkezler, atölyeler ve gezici otobüs sınıflar devreye konulacak.</a:t>
            </a:r>
          </a:p>
          <a:p>
            <a:r>
              <a:rPr lang="tr-TR" dirty="0"/>
              <a:t>*Tüm kurumlardaki ( özel, resmi) erken çocukluk eğitimi için ortak standartlar oluşturulacak.</a:t>
            </a:r>
          </a:p>
          <a:p>
            <a:r>
              <a:rPr lang="tr-TR" dirty="0"/>
              <a:t>*Ebeveynlere </a:t>
            </a:r>
            <a:r>
              <a:rPr lang="tr-TR" dirty="0">
                <a:solidFill>
                  <a:srgbClr val="FF0000"/>
                </a:solidFill>
              </a:rPr>
              <a:t>Çocuk Gelişim </a:t>
            </a:r>
            <a:r>
              <a:rPr lang="tr-TR" dirty="0" err="1">
                <a:solidFill>
                  <a:srgbClr val="FF0000"/>
                </a:solidFill>
              </a:rPr>
              <a:t>Psikolijisi</a:t>
            </a:r>
            <a:r>
              <a:rPr lang="tr-TR" dirty="0">
                <a:solidFill>
                  <a:srgbClr val="FF0000"/>
                </a:solidFill>
              </a:rPr>
              <a:t> </a:t>
            </a:r>
            <a:r>
              <a:rPr lang="tr-TR" dirty="0"/>
              <a:t>odaklı eğitim verilecek.</a:t>
            </a:r>
          </a:p>
          <a:p>
            <a:r>
              <a:rPr lang="tr-TR" dirty="0"/>
              <a:t>*Bir arada yaşamı destekleyici müfredatlar oluşturulacak ( göçmen ,mevsimlik işçi) </a:t>
            </a:r>
          </a:p>
          <a:p>
            <a:r>
              <a:rPr lang="tr-TR" dirty="0"/>
              <a:t>*Özel </a:t>
            </a:r>
            <a:r>
              <a:rPr lang="tr-TR" dirty="0" err="1"/>
              <a:t>gereksinimli</a:t>
            </a:r>
            <a:r>
              <a:rPr lang="tr-TR" dirty="0"/>
              <a:t> çocukların uyumu için öğretmenler eğitim verilecek.</a:t>
            </a:r>
          </a:p>
        </p:txBody>
      </p:sp>
    </p:spTree>
    <p:extLst>
      <p:ext uri="{BB962C8B-B14F-4D97-AF65-F5344CB8AC3E}">
        <p14:creationId xmlns:p14="http://schemas.microsoft.com/office/powerpoint/2010/main" val="143562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611" y="685800"/>
            <a:ext cx="11302313" cy="5426676"/>
          </a:xfrm>
        </p:spPr>
        <p:txBody>
          <a:bodyPr>
            <a:normAutofit/>
          </a:bodyPr>
          <a:lstStyle/>
          <a:p>
            <a:pPr marL="0" indent="0" algn="ctr">
              <a:buNone/>
            </a:pPr>
            <a:r>
              <a:rPr lang="tr-TR" sz="2800" dirty="0" smtClean="0">
                <a:solidFill>
                  <a:srgbClr val="FF0000"/>
                </a:solidFill>
              </a:rPr>
              <a:t>      ADIYAMAN </a:t>
            </a:r>
            <a:r>
              <a:rPr lang="tr-TR" sz="2800" dirty="0" smtClean="0">
                <a:solidFill>
                  <a:srgbClr val="FF0000"/>
                </a:solidFill>
              </a:rPr>
              <a:t>İL MİLLİ EĞİTİM MÜDÜRLÜĞÜ</a:t>
            </a:r>
          </a:p>
          <a:p>
            <a:pPr marL="0" indent="0" algn="ctr">
              <a:buNone/>
            </a:pPr>
            <a:endParaRPr lang="tr-TR" sz="2800" dirty="0" smtClean="0">
              <a:solidFill>
                <a:srgbClr val="FF0000"/>
              </a:solidFill>
            </a:endParaRPr>
          </a:p>
          <a:p>
            <a:pPr marL="0" indent="0" algn="ctr">
              <a:buNone/>
            </a:pPr>
            <a:r>
              <a:rPr lang="tr-TR" sz="2800" dirty="0" smtClean="0">
                <a:solidFill>
                  <a:srgbClr val="FF0000"/>
                </a:solidFill>
              </a:rPr>
              <a:t> 2023 EĞİTİM VİZYONU </a:t>
            </a:r>
            <a:r>
              <a:rPr lang="tr-TR" sz="2800" dirty="0" smtClean="0">
                <a:solidFill>
                  <a:srgbClr val="FF0000"/>
                </a:solidFill>
              </a:rPr>
              <a:t>SUNUSU</a:t>
            </a:r>
            <a:endParaRPr lang="tr-TR" sz="2800" dirty="0">
              <a:solidFill>
                <a:srgbClr val="FF0000"/>
              </a:solidFill>
            </a:endParaRPr>
          </a:p>
        </p:txBody>
      </p:sp>
    </p:spTree>
    <p:extLst>
      <p:ext uri="{BB962C8B-B14F-4D97-AF65-F5344CB8AC3E}">
        <p14:creationId xmlns:p14="http://schemas.microsoft.com/office/powerpoint/2010/main" val="1139549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820661" y="79048"/>
            <a:ext cx="5520035" cy="912264"/>
          </a:xfrm>
        </p:spPr>
        <p:txBody>
          <a:bodyPr>
            <a:normAutofit/>
          </a:bodyPr>
          <a:lstStyle/>
          <a:p>
            <a:r>
              <a:rPr lang="tr-TR" dirty="0">
                <a:solidFill>
                  <a:srgbClr val="FF0000"/>
                </a:solidFill>
              </a:rPr>
              <a:t>Temel eğitim </a:t>
            </a:r>
          </a:p>
        </p:txBody>
      </p:sp>
      <p:sp>
        <p:nvSpPr>
          <p:cNvPr id="3" name="Alt Başlık 2"/>
          <p:cNvSpPr>
            <a:spLocks noGrp="1"/>
          </p:cNvSpPr>
          <p:nvPr>
            <p:ph type="subTitle" idx="1"/>
          </p:nvPr>
        </p:nvSpPr>
        <p:spPr>
          <a:xfrm>
            <a:off x="684212" y="991312"/>
            <a:ext cx="10536416" cy="5161659"/>
          </a:xfrm>
        </p:spPr>
        <p:txBody>
          <a:bodyPr>
            <a:normAutofit lnSpcReduction="10000"/>
          </a:bodyPr>
          <a:lstStyle/>
          <a:p>
            <a:r>
              <a:rPr lang="tr-TR" dirty="0"/>
              <a:t>*İlkokullarda teneffüs </a:t>
            </a:r>
            <a:r>
              <a:rPr lang="tr-TR" dirty="0" smtClean="0"/>
              <a:t>arttırılacak </a:t>
            </a:r>
            <a:r>
              <a:rPr lang="tr-TR" dirty="0"/>
              <a:t>, Türkçe’nin korunması ve geliştirilmesi esas olacak, çocukların değerlendirilmesi not yerine beceri temelli etkinlikler doğrultusunda olacak .</a:t>
            </a:r>
          </a:p>
          <a:p>
            <a:r>
              <a:rPr lang="tr-TR" dirty="0"/>
              <a:t>*Ders sayısı ve ders çizelgesi hafifletilip yeniden yapılandırılacak. İlkokul ve ortaokul için ayrı ayrı düzenlenecek.</a:t>
            </a:r>
          </a:p>
          <a:p>
            <a:r>
              <a:rPr lang="tr-TR" dirty="0"/>
              <a:t>*Çocukları </a:t>
            </a:r>
            <a:r>
              <a:rPr lang="tr-TR" dirty="0" err="1"/>
              <a:t>fiziksel,düşünsel</a:t>
            </a:r>
            <a:r>
              <a:rPr lang="tr-TR" dirty="0"/>
              <a:t> ,sanatsal ,ihtiyaçlarını destekleyen </a:t>
            </a:r>
            <a:r>
              <a:rPr lang="tr-TR" dirty="0">
                <a:solidFill>
                  <a:srgbClr val="FF0000"/>
                </a:solidFill>
              </a:rPr>
              <a:t>TASARIM VE BECERİ ATÖLYELERİ </a:t>
            </a:r>
            <a:r>
              <a:rPr lang="tr-TR" dirty="0"/>
              <a:t>kurulacak.</a:t>
            </a:r>
          </a:p>
          <a:p>
            <a:r>
              <a:rPr lang="tr-TR" dirty="0"/>
              <a:t>*İzleme ve değerlendirmede</a:t>
            </a:r>
            <a:r>
              <a:rPr lang="tr-TR" dirty="0">
                <a:solidFill>
                  <a:srgbClr val="FF0000"/>
                </a:solidFill>
              </a:rPr>
              <a:t> E-</a:t>
            </a:r>
            <a:r>
              <a:rPr lang="tr-TR" dirty="0" err="1">
                <a:solidFill>
                  <a:srgbClr val="FF0000"/>
                </a:solidFill>
              </a:rPr>
              <a:t>portfolyo</a:t>
            </a:r>
            <a:r>
              <a:rPr lang="tr-TR" dirty="0">
                <a:solidFill>
                  <a:srgbClr val="FF0000"/>
                </a:solidFill>
              </a:rPr>
              <a:t> </a:t>
            </a:r>
            <a:r>
              <a:rPr lang="tr-TR" dirty="0"/>
              <a:t>temelli gelişimsel izleme raporu kullanılacak.</a:t>
            </a:r>
          </a:p>
          <a:p>
            <a:r>
              <a:rPr lang="tr-TR" dirty="0"/>
              <a:t>*Koşulları elverişsiz yerleşim yerlerindeki çocuklardan başlayarak öğle yemeği verilecek.</a:t>
            </a:r>
          </a:p>
          <a:p>
            <a:r>
              <a:rPr lang="tr-TR" dirty="0"/>
              <a:t>*İkili eğitim tümüyle kaldırılacak.</a:t>
            </a:r>
          </a:p>
          <a:p>
            <a:r>
              <a:rPr lang="tr-TR" dirty="0"/>
              <a:t>*Yardımcı kaynak ihtiyacını büyük ölçüde kaldıracak düzenlemeler yapılacak.</a:t>
            </a:r>
          </a:p>
          <a:p>
            <a:endParaRPr lang="tr-TR" dirty="0"/>
          </a:p>
          <a:p>
            <a:endParaRPr lang="tr-TR" dirty="0"/>
          </a:p>
        </p:txBody>
      </p:sp>
    </p:spTree>
    <p:extLst>
      <p:ext uri="{BB962C8B-B14F-4D97-AF65-F5344CB8AC3E}">
        <p14:creationId xmlns:p14="http://schemas.microsoft.com/office/powerpoint/2010/main" val="3382886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8AD4524-A4C5-49EE-AB10-78C40E0AA899}"/>
              </a:ext>
            </a:extLst>
          </p:cNvPr>
          <p:cNvSpPr>
            <a:spLocks noGrp="1"/>
          </p:cNvSpPr>
          <p:nvPr>
            <p:ph idx="1"/>
          </p:nvPr>
        </p:nvSpPr>
        <p:spPr>
          <a:xfrm>
            <a:off x="684212" y="685800"/>
            <a:ext cx="10275336" cy="5145157"/>
          </a:xfrm>
        </p:spPr>
        <p:txBody>
          <a:bodyPr>
            <a:normAutofit/>
          </a:bodyPr>
          <a:lstStyle/>
          <a:p>
            <a:r>
              <a:rPr lang="tr-TR" dirty="0"/>
              <a:t>*Yatılı okulların imkanlarından faydalanılarak bölgesel değişim programları oluşturulacak.</a:t>
            </a:r>
          </a:p>
          <a:p>
            <a:r>
              <a:rPr lang="tr-TR" dirty="0"/>
              <a:t>*Kayıt bölgelerinde </a:t>
            </a:r>
            <a:r>
              <a:rPr lang="tr-TR" dirty="0">
                <a:solidFill>
                  <a:srgbClr val="FF0000"/>
                </a:solidFill>
              </a:rPr>
              <a:t>Spor Kulüpleri </a:t>
            </a:r>
            <a:r>
              <a:rPr lang="tr-TR" dirty="0"/>
              <a:t>kurulacak ve ilgili öğrenciler öğlenden sonra bu kulüplerde antrenmanlara katılacak.</a:t>
            </a:r>
          </a:p>
          <a:p>
            <a:r>
              <a:rPr lang="tr-TR" dirty="0"/>
              <a:t>*Mevcut ödev verme uygulamaları yeniden yapılandırılacak.</a:t>
            </a:r>
          </a:p>
          <a:p>
            <a:r>
              <a:rPr lang="tr-TR" dirty="0"/>
              <a:t>*Okul bahçeleri yaşam alanlarına dönüştürülecek.</a:t>
            </a:r>
          </a:p>
          <a:p>
            <a:r>
              <a:rPr lang="tr-TR" dirty="0"/>
              <a:t>*Şartları elverişsiz okullar kaynak sıralamasında öncelikli olacaktır.</a:t>
            </a:r>
          </a:p>
          <a:p>
            <a:r>
              <a:rPr lang="tr-TR" dirty="0"/>
              <a:t>*</a:t>
            </a:r>
            <a:r>
              <a:rPr lang="tr-TR" dirty="0">
                <a:solidFill>
                  <a:srgbClr val="FF0000"/>
                </a:solidFill>
              </a:rPr>
              <a:t>Okul Gelişim Planında </a:t>
            </a:r>
            <a:r>
              <a:rPr lang="tr-TR" dirty="0"/>
              <a:t>hedefledikleri başarıya ulaşamayan okullardaki öğrencilerin akademik sosyal gelişimlerini destekleyen programlar uygulanacak.</a:t>
            </a:r>
          </a:p>
          <a:p>
            <a:r>
              <a:rPr lang="tr-TR" dirty="0"/>
              <a:t>*Birleştirilmiş sınıf uygulaması yapan okulların öğretmenlerine eğitim verilerek ek eğitim materyali verilecektir.</a:t>
            </a:r>
          </a:p>
          <a:p>
            <a:endParaRPr lang="tr-TR" dirty="0"/>
          </a:p>
        </p:txBody>
      </p:sp>
    </p:spTree>
    <p:extLst>
      <p:ext uri="{BB962C8B-B14F-4D97-AF65-F5344CB8AC3E}">
        <p14:creationId xmlns:p14="http://schemas.microsoft.com/office/powerpoint/2010/main" val="1522139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3188130" y="-76914"/>
            <a:ext cx="4699638" cy="897309"/>
          </a:xfrm>
        </p:spPr>
        <p:txBody>
          <a:bodyPr/>
          <a:lstStyle/>
          <a:p>
            <a:r>
              <a:rPr lang="tr-TR" dirty="0">
                <a:solidFill>
                  <a:srgbClr val="FF0000"/>
                </a:solidFill>
              </a:rPr>
              <a:t>Ortaöğretim</a:t>
            </a:r>
          </a:p>
        </p:txBody>
      </p:sp>
      <p:sp>
        <p:nvSpPr>
          <p:cNvPr id="3" name="Alt Başlık 2"/>
          <p:cNvSpPr>
            <a:spLocks noGrp="1"/>
          </p:cNvSpPr>
          <p:nvPr>
            <p:ph type="subTitle" idx="1"/>
          </p:nvPr>
        </p:nvSpPr>
        <p:spPr>
          <a:xfrm>
            <a:off x="726391" y="820395"/>
            <a:ext cx="10545511" cy="6469166"/>
          </a:xfrm>
        </p:spPr>
        <p:txBody>
          <a:bodyPr>
            <a:normAutofit/>
          </a:bodyPr>
          <a:lstStyle/>
          <a:p>
            <a:r>
              <a:rPr lang="tr-TR" sz="1500" dirty="0"/>
              <a:t>*</a:t>
            </a:r>
            <a:r>
              <a:rPr lang="tr-TR" sz="2000" dirty="0"/>
              <a:t>Alan seçimi 9. sınıfta başlayacak.</a:t>
            </a:r>
          </a:p>
          <a:p>
            <a:r>
              <a:rPr lang="tr-TR" sz="2000" dirty="0"/>
              <a:t>*Pansiyon hizmetlerinin niteliği iyileştirilecek.</a:t>
            </a:r>
          </a:p>
          <a:p>
            <a:r>
              <a:rPr lang="tr-TR" sz="2000" dirty="0"/>
              <a:t>*Sertifikaya dayalı bilişim ve iş dünyasına ilişkin yeterlikler kazandırılacak.</a:t>
            </a:r>
          </a:p>
          <a:p>
            <a:r>
              <a:rPr lang="tr-TR" sz="2000" dirty="0"/>
              <a:t>*Zorunlu ders saatleri azaltılacak.</a:t>
            </a:r>
          </a:p>
          <a:p>
            <a:r>
              <a:rPr lang="tr-TR" sz="2000" dirty="0"/>
              <a:t>*Ders çeşitliliği azaltılacak, müfredat yüksek öğretime uyumlu hale getirilerek alan derslerinin ağırlıkları yeniden tasarlanacak.</a:t>
            </a:r>
          </a:p>
          <a:p>
            <a:r>
              <a:rPr lang="tr-TR" sz="2000" dirty="0"/>
              <a:t>*Öğrencilere alanlar arası yatay geçiş imkanı tanınacak</a:t>
            </a:r>
          </a:p>
          <a:p>
            <a:r>
              <a:rPr lang="tr-TR" sz="2000" dirty="0"/>
              <a:t>*Öğrenciler ilgi-yeteneklerini göre seçmeli ders seçimi yapılacak.</a:t>
            </a:r>
          </a:p>
          <a:p>
            <a:r>
              <a:rPr lang="tr-TR" sz="2000" dirty="0"/>
              <a:t>*12.sınıf yüksek öğretime hazırlık ve oryantasyon olarak düzenlenecek.(Pilot bölgelerde başlamak üzere)</a:t>
            </a:r>
          </a:p>
          <a:p>
            <a:r>
              <a:rPr lang="tr-TR" sz="2000" dirty="0"/>
              <a:t>*Azalan ders çeşitliliğine paralel olarak alan derslerinde proje ve uygulamalara ağırlık verilecek.</a:t>
            </a:r>
          </a:p>
          <a:p>
            <a:r>
              <a:rPr lang="tr-TR" sz="2000" dirty="0"/>
              <a:t>*Öğrencilerin ulusal/uluslararası projelere katılımı öğrenci </a:t>
            </a:r>
            <a:r>
              <a:rPr lang="tr-TR" sz="2000" dirty="0">
                <a:solidFill>
                  <a:srgbClr val="FF0000"/>
                </a:solidFill>
              </a:rPr>
              <a:t>E-</a:t>
            </a:r>
            <a:r>
              <a:rPr lang="tr-TR" sz="2000" dirty="0" err="1">
                <a:solidFill>
                  <a:srgbClr val="FF0000"/>
                </a:solidFill>
              </a:rPr>
              <a:t>portfolyo</a:t>
            </a:r>
            <a:r>
              <a:rPr lang="tr-TR" sz="2000" dirty="0" err="1"/>
              <a:t>’sunda</a:t>
            </a:r>
            <a:r>
              <a:rPr lang="tr-TR" sz="2000" dirty="0"/>
              <a:t> yer alacak.</a:t>
            </a:r>
          </a:p>
          <a:p>
            <a:endParaRPr lang="tr-TR" sz="1500" dirty="0"/>
          </a:p>
        </p:txBody>
      </p:sp>
    </p:spTree>
    <p:extLst>
      <p:ext uri="{BB962C8B-B14F-4D97-AF65-F5344CB8AC3E}">
        <p14:creationId xmlns:p14="http://schemas.microsoft.com/office/powerpoint/2010/main" val="157783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28942" y="177721"/>
            <a:ext cx="10656606" cy="6445270"/>
          </a:xfrm>
        </p:spPr>
        <p:txBody>
          <a:bodyPr>
            <a:normAutofit/>
          </a:bodyPr>
          <a:lstStyle/>
          <a:p>
            <a:r>
              <a:rPr lang="tr-TR" sz="2000" dirty="0"/>
              <a:t>Çocukların üniversite çevresiyle birlikte çalışmasına imkan sağlanacaktır.</a:t>
            </a:r>
          </a:p>
          <a:p>
            <a:r>
              <a:rPr lang="tr-TR" sz="2000" dirty="0"/>
              <a:t>*Proje-performans-ödev yeniden tasarlanacak.(Öğrenmeye katkısı bakımından)</a:t>
            </a:r>
          </a:p>
          <a:p>
            <a:r>
              <a:rPr lang="tr-TR" sz="2000" dirty="0"/>
              <a:t>*</a:t>
            </a:r>
            <a:r>
              <a:rPr lang="tr-TR" sz="2000" dirty="0">
                <a:solidFill>
                  <a:srgbClr val="FF0000"/>
                </a:solidFill>
              </a:rPr>
              <a:t>Tasarım-Beceri Atölyeleri </a:t>
            </a:r>
            <a:r>
              <a:rPr lang="tr-TR" sz="2000" dirty="0"/>
              <a:t>kurulacak.</a:t>
            </a:r>
          </a:p>
          <a:p>
            <a:r>
              <a:rPr lang="tr-TR" sz="2000" dirty="0"/>
              <a:t>*Yardımcı kaynaklar büyük ölçüde kaldıracak düzenlemeler yapılacak.</a:t>
            </a:r>
          </a:p>
          <a:p>
            <a:r>
              <a:rPr lang="tr-TR" sz="2000" dirty="0"/>
              <a:t>*İmkan ve koşulları bakımından desteklenmesi gereken okullar OGP’ e uyumlu olarak kaynak planlamasında öncelikli olacak.</a:t>
            </a:r>
          </a:p>
          <a:p>
            <a:r>
              <a:rPr lang="tr-TR" sz="2000" dirty="0"/>
              <a:t>*Bakanlık/il/ilçe/ okul düzeyinde yapılan izleme ve değerlendirme çalışmalarıyla </a:t>
            </a:r>
            <a:r>
              <a:rPr lang="tr-TR" sz="2000" dirty="0" err="1"/>
              <a:t>sosyo</a:t>
            </a:r>
            <a:r>
              <a:rPr lang="tr-TR" sz="2000" dirty="0"/>
              <a:t>-ekonomik açıdan kısıtlı koşullar nedeniyle OGP hedeflerine ulaşmayan okullar akademik sosyal açıdan desteklenecek.</a:t>
            </a:r>
          </a:p>
          <a:p>
            <a:r>
              <a:rPr lang="tr-TR" sz="2000" dirty="0"/>
              <a:t>*Pansiyon hizmetleri tüm öğrencilere ücretsiz sunulacak.</a:t>
            </a:r>
          </a:p>
          <a:p>
            <a:r>
              <a:rPr lang="tr-TR" sz="2000" dirty="0"/>
              <a:t>*Yeni pansiyonların yapımı sağlanarak taşımalı eğitim azaltılacak ve okul terkini kısmen azaltılması hedeflenecektir.</a:t>
            </a:r>
          </a:p>
          <a:p>
            <a:r>
              <a:rPr lang="tr-TR" sz="2000" dirty="0"/>
              <a:t>*Yemek, yatak hizmetleri ile sosyal imkanlar göstergeler üzerinden izlenerek bu hizmetler iyileştirilecektir.</a:t>
            </a:r>
          </a:p>
          <a:p>
            <a:endParaRPr lang="tr-TR" sz="1500" dirty="0"/>
          </a:p>
        </p:txBody>
      </p:sp>
    </p:spTree>
    <p:extLst>
      <p:ext uri="{BB962C8B-B14F-4D97-AF65-F5344CB8AC3E}">
        <p14:creationId xmlns:p14="http://schemas.microsoft.com/office/powerpoint/2010/main" val="2229752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4967" y="68367"/>
            <a:ext cx="9476738" cy="811850"/>
          </a:xfrm>
        </p:spPr>
        <p:txBody>
          <a:bodyPr>
            <a:normAutofit fontScale="90000"/>
          </a:bodyPr>
          <a:lstStyle/>
          <a:p>
            <a:r>
              <a:rPr lang="tr-TR" dirty="0">
                <a:solidFill>
                  <a:srgbClr val="FF0000"/>
                </a:solidFill>
              </a:rPr>
              <a:t>Fen ve sosyal bilimler liseleri</a:t>
            </a:r>
          </a:p>
        </p:txBody>
      </p:sp>
      <p:sp>
        <p:nvSpPr>
          <p:cNvPr id="3" name="Alt Başlık 2"/>
          <p:cNvSpPr>
            <a:spLocks noGrp="1"/>
          </p:cNvSpPr>
          <p:nvPr>
            <p:ph type="subTitle" idx="1"/>
          </p:nvPr>
        </p:nvSpPr>
        <p:spPr>
          <a:xfrm>
            <a:off x="829489" y="1143396"/>
            <a:ext cx="10262951" cy="5248858"/>
          </a:xfrm>
        </p:spPr>
        <p:txBody>
          <a:bodyPr>
            <a:normAutofit/>
          </a:bodyPr>
          <a:lstStyle/>
          <a:p>
            <a:r>
              <a:rPr lang="tr-TR" sz="1500" dirty="0"/>
              <a:t>*</a:t>
            </a:r>
            <a:r>
              <a:rPr lang="tr-TR" sz="2000" dirty="0"/>
              <a:t>Ders çizelgeleri ve ders dağılımları yeniden yapılandırılacak.</a:t>
            </a:r>
          </a:p>
          <a:p>
            <a:r>
              <a:rPr lang="tr-TR" sz="2000" dirty="0"/>
              <a:t>*Bu okullar için seçme ve sınav yaklaşımları gözden geçirilecek.</a:t>
            </a:r>
          </a:p>
          <a:p>
            <a:r>
              <a:rPr lang="tr-TR" sz="2000" dirty="0"/>
              <a:t>*Bu okullarda görev yapan öğretmenler (bilimsel çalışmalar, diploma, yürüttükleri projeler vb.)gibi ölçütler üzerinden değerlendirilecek.</a:t>
            </a:r>
          </a:p>
          <a:p>
            <a:r>
              <a:rPr lang="tr-TR" sz="2000" dirty="0"/>
              <a:t>*Müfredat yeniden yapılandırılacak.</a:t>
            </a:r>
          </a:p>
          <a:p>
            <a:r>
              <a:rPr lang="tr-TR" sz="2000" dirty="0"/>
              <a:t>*</a:t>
            </a:r>
            <a:r>
              <a:rPr lang="tr-TR" sz="2000" dirty="0" err="1"/>
              <a:t>Teknokentlerde</a:t>
            </a:r>
            <a:r>
              <a:rPr lang="tr-TR" sz="2000" dirty="0"/>
              <a:t> fen lisesi kurulması desteklenecek.</a:t>
            </a:r>
          </a:p>
          <a:p>
            <a:r>
              <a:rPr lang="tr-TR" sz="2000" dirty="0"/>
              <a:t>*Üniversitelerin laboratuvarlarından yararlanılacak.</a:t>
            </a:r>
          </a:p>
          <a:p>
            <a:r>
              <a:rPr lang="tr-TR" sz="2000" dirty="0"/>
              <a:t>*Üniversite bilim insanlarından bu okulun öğrencilerine</a:t>
            </a:r>
            <a:r>
              <a:rPr lang="tr-TR" sz="2000" dirty="0">
                <a:solidFill>
                  <a:srgbClr val="FF0000"/>
                </a:solidFill>
              </a:rPr>
              <a:t> koçluk </a:t>
            </a:r>
            <a:r>
              <a:rPr lang="tr-TR" sz="2000" dirty="0"/>
              <a:t>yapılması için teşvik sistemi kurulacak.</a:t>
            </a:r>
          </a:p>
          <a:p>
            <a:r>
              <a:rPr lang="tr-TR" sz="2000" dirty="0"/>
              <a:t>*Bilim insanlarının bu okullarda görev alması için teşvik sistemi kurulacak.</a:t>
            </a:r>
          </a:p>
          <a:p>
            <a:r>
              <a:rPr lang="tr-TR" sz="2000" dirty="0"/>
              <a:t>*Bilim insanlarının yer aldığı danışma kurumlarının oluşturulması teşvik edilecek. </a:t>
            </a:r>
          </a:p>
          <a:p>
            <a:r>
              <a:rPr lang="tr-TR" sz="2000" dirty="0"/>
              <a:t> *Üniversitelerin düzenlediği etkinliklere öğrencilerin katılımı teşvik edilecek.</a:t>
            </a:r>
          </a:p>
          <a:p>
            <a:endParaRPr lang="tr-TR" sz="1500" dirty="0"/>
          </a:p>
        </p:txBody>
      </p:sp>
    </p:spTree>
    <p:extLst>
      <p:ext uri="{BB962C8B-B14F-4D97-AF65-F5344CB8AC3E}">
        <p14:creationId xmlns:p14="http://schemas.microsoft.com/office/powerpoint/2010/main" val="34188218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188271" y="119641"/>
            <a:ext cx="6784812" cy="914400"/>
          </a:xfrm>
        </p:spPr>
        <p:txBody>
          <a:bodyPr/>
          <a:lstStyle/>
          <a:p>
            <a:r>
              <a:rPr lang="tr-TR" dirty="0">
                <a:solidFill>
                  <a:srgbClr val="FF0000"/>
                </a:solidFill>
              </a:rPr>
              <a:t>İmam hatip okulları</a:t>
            </a:r>
          </a:p>
        </p:txBody>
      </p:sp>
      <p:sp>
        <p:nvSpPr>
          <p:cNvPr id="3" name="Alt Başlık 2"/>
          <p:cNvSpPr>
            <a:spLocks noGrp="1"/>
          </p:cNvSpPr>
          <p:nvPr>
            <p:ph type="subTitle" idx="1"/>
          </p:nvPr>
        </p:nvSpPr>
        <p:spPr>
          <a:xfrm>
            <a:off x="684211" y="1034041"/>
            <a:ext cx="10579145" cy="5460763"/>
          </a:xfrm>
        </p:spPr>
        <p:txBody>
          <a:bodyPr>
            <a:normAutofit/>
          </a:bodyPr>
          <a:lstStyle/>
          <a:p>
            <a:r>
              <a:rPr lang="tr-TR" sz="2000" dirty="0"/>
              <a:t>*İmam hatip okullarının ders saati ve ders türü azaltılacak.</a:t>
            </a:r>
          </a:p>
          <a:p>
            <a:r>
              <a:rPr lang="tr-TR" sz="2000" dirty="0"/>
              <a:t>*Yabancı dil öğretmenlerinin mesleki becerilerinin gelişmesi için gelişim programları düzenlenecek.</a:t>
            </a:r>
          </a:p>
          <a:p>
            <a:r>
              <a:rPr lang="tr-TR" sz="2000" dirty="0"/>
              <a:t>*İmam hatip ortaokulu programı orta öğretime uyumlu, esnek modüller yapıya uyumlu hale getirilecek.</a:t>
            </a:r>
          </a:p>
          <a:p>
            <a:r>
              <a:rPr lang="tr-TR" sz="2000" dirty="0"/>
              <a:t>*İmam hatip ortaokulu öğrencilerinin dil becerilerinin geliştirilmesi için yaz programları düzenlenecek.</a:t>
            </a:r>
          </a:p>
          <a:p>
            <a:r>
              <a:rPr lang="tr-TR" sz="2000" dirty="0"/>
              <a:t>*Arapça ders kitapları bir bütün halinde tasarlanacak.</a:t>
            </a:r>
          </a:p>
          <a:p>
            <a:r>
              <a:rPr lang="tr-TR" sz="2000" dirty="0"/>
              <a:t>*Arapça öğrenimi etkileşimli kaynaklarla desteklenecek.</a:t>
            </a:r>
          </a:p>
          <a:p>
            <a:r>
              <a:rPr lang="tr-TR" sz="2000" dirty="0"/>
              <a:t>*İmam hatip okulları ve yüksek öğretim kurumları arasında iş birliği arttırılacak.(üniversite marifeti ile, sanatsal bilimsel etkinlikler düzenlenecek. Akademik koçluk sistemi oluşturulacak, öğrencilerin bilimsel etkinliklere katılımı sağlanacak)</a:t>
            </a:r>
          </a:p>
        </p:txBody>
      </p:sp>
    </p:spTree>
    <p:extLst>
      <p:ext uri="{BB962C8B-B14F-4D97-AF65-F5344CB8AC3E}">
        <p14:creationId xmlns:p14="http://schemas.microsoft.com/office/powerpoint/2010/main" val="321229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1837894" y="0"/>
            <a:ext cx="8001000" cy="854579"/>
          </a:xfrm>
        </p:spPr>
        <p:txBody>
          <a:bodyPr/>
          <a:lstStyle/>
          <a:p>
            <a:r>
              <a:rPr lang="tr-TR" dirty="0">
                <a:solidFill>
                  <a:srgbClr val="FF0000"/>
                </a:solidFill>
              </a:rPr>
              <a:t>Mesleki ve teknik </a:t>
            </a:r>
            <a:r>
              <a:rPr lang="tr-TR" dirty="0" smtClean="0">
                <a:solidFill>
                  <a:srgbClr val="FF0000"/>
                </a:solidFill>
              </a:rPr>
              <a:t>eğitim</a:t>
            </a:r>
            <a:endParaRPr lang="tr-TR" dirty="0">
              <a:solidFill>
                <a:srgbClr val="FF0000"/>
              </a:solidFill>
            </a:endParaRPr>
          </a:p>
        </p:txBody>
      </p:sp>
      <p:sp>
        <p:nvSpPr>
          <p:cNvPr id="3" name="Alt Başlık 2"/>
          <p:cNvSpPr>
            <a:spLocks noGrp="1"/>
          </p:cNvSpPr>
          <p:nvPr>
            <p:ph type="subTitle" idx="1"/>
          </p:nvPr>
        </p:nvSpPr>
        <p:spPr>
          <a:xfrm>
            <a:off x="181233" y="854579"/>
            <a:ext cx="11763632" cy="5546221"/>
          </a:xfrm>
        </p:spPr>
        <p:txBody>
          <a:bodyPr>
            <a:normAutofit/>
          </a:bodyPr>
          <a:lstStyle/>
          <a:p>
            <a:pPr marL="342900" indent="-342900">
              <a:buFont typeface="Wingdings" panose="05000000000000000000" pitchFamily="2" charset="2"/>
              <a:buChar char="Ø"/>
            </a:pPr>
            <a:r>
              <a:rPr lang="tr-TR" sz="2000" dirty="0" smtClean="0"/>
              <a:t>*Sektörle </a:t>
            </a:r>
            <a:r>
              <a:rPr lang="tr-TR" sz="2000" dirty="0"/>
              <a:t>birlikte yapılan iyi </a:t>
            </a:r>
            <a:r>
              <a:rPr lang="tr-TR" sz="2000" dirty="0" smtClean="0"/>
              <a:t>uygulama örneklerinin </a:t>
            </a:r>
            <a:r>
              <a:rPr lang="tr-TR" sz="2000" dirty="0"/>
              <a:t>medya platformlarında görünürlüğü arttırılacak</a:t>
            </a:r>
            <a:r>
              <a:rPr lang="tr-TR" sz="2000" dirty="0" smtClean="0"/>
              <a:t>. </a:t>
            </a:r>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*Müfredatın </a:t>
            </a:r>
            <a:r>
              <a:rPr lang="tr-TR" sz="2000" dirty="0"/>
              <a:t>tanıtımına yönelik </a:t>
            </a:r>
            <a:r>
              <a:rPr lang="tr-TR" sz="2000" dirty="0" smtClean="0">
                <a:solidFill>
                  <a:srgbClr val="FF0000"/>
                </a:solidFill>
              </a:rPr>
              <a:t>Yönlendirme Ve Rehberlik Dijital Platformu </a:t>
            </a:r>
            <a:r>
              <a:rPr lang="tr-TR" sz="2000" dirty="0" smtClean="0"/>
              <a:t>oluşturulacaktır.</a:t>
            </a:r>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*Her </a:t>
            </a:r>
            <a:r>
              <a:rPr lang="tr-TR" sz="2000" dirty="0"/>
              <a:t>yıl üretilen ürünlerin sergileneceği bir fuar düzenlenecek</a:t>
            </a:r>
            <a:r>
              <a:rPr lang="tr-TR" sz="2000" dirty="0" smtClean="0"/>
              <a:t>.</a:t>
            </a:r>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*Ulusal/uluslararası </a:t>
            </a:r>
            <a:r>
              <a:rPr lang="tr-TR" sz="2000" dirty="0"/>
              <a:t>yarışmalarda projelerde ve başarılı öğrencilere eğitime devam ederken veya mezun olduğunda </a:t>
            </a:r>
            <a:r>
              <a:rPr lang="tr-TR" sz="2000" dirty="0" smtClean="0"/>
              <a:t>mikro </a:t>
            </a:r>
            <a:r>
              <a:rPr lang="tr-TR" sz="2000" dirty="0"/>
              <a:t>kredi sağlanacak</a:t>
            </a:r>
            <a:r>
              <a:rPr lang="tr-TR" sz="2000" dirty="0" smtClean="0"/>
              <a:t>.</a:t>
            </a:r>
          </a:p>
          <a:p>
            <a:pPr marL="342900" indent="-342900">
              <a:buFont typeface="Wingdings" panose="05000000000000000000" pitchFamily="2" charset="2"/>
              <a:buChar char="Ø"/>
            </a:pPr>
            <a:endParaRPr lang="tr-TR" sz="2000" dirty="0" smtClean="0"/>
          </a:p>
          <a:p>
            <a:pPr marL="342900" indent="-342900">
              <a:buFont typeface="Wingdings" panose="05000000000000000000" pitchFamily="2" charset="2"/>
              <a:buChar char="Ø"/>
            </a:pPr>
            <a:r>
              <a:rPr lang="tr-TR" sz="2000" dirty="0" smtClean="0"/>
              <a:t>*Mesleki </a:t>
            </a:r>
            <a:r>
              <a:rPr lang="tr-TR" sz="2000" dirty="0"/>
              <a:t>eğitim kurumlarından mezun olan öğrencilere çeşitli kaynaklardan sertifikalı eğitim, </a:t>
            </a:r>
            <a:r>
              <a:rPr lang="tr-TR" sz="2000" dirty="0" err="1"/>
              <a:t>nano</a:t>
            </a:r>
            <a:r>
              <a:rPr lang="tr-TR" sz="2000" dirty="0"/>
              <a:t> kredili dersler, endüstri ve akademinin birlikte akredite ettiği dersler ve benzeri imkânlar sağlanarak mezunların kendilerini sürekli yeni bilgi ve becerilerle güncellemeleri sağlanacaktır.</a:t>
            </a:r>
          </a:p>
          <a:p>
            <a:pPr marL="342900" indent="-342900">
              <a:buFont typeface="Wingdings" panose="05000000000000000000" pitchFamily="2" charset="2"/>
              <a:buChar char="Ø"/>
            </a:pPr>
            <a:endParaRPr lang="tr-TR" sz="2000" dirty="0"/>
          </a:p>
        </p:txBody>
      </p:sp>
    </p:spTree>
    <p:extLst>
      <p:ext uri="{BB962C8B-B14F-4D97-AF65-F5344CB8AC3E}">
        <p14:creationId xmlns:p14="http://schemas.microsoft.com/office/powerpoint/2010/main" val="2992357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247135"/>
            <a:ext cx="10997042" cy="6038335"/>
          </a:xfrm>
        </p:spPr>
        <p:txBody>
          <a:bodyPr/>
          <a:lstStyle/>
          <a:p>
            <a:pPr marL="0" indent="0">
              <a:buNone/>
            </a:pPr>
            <a:endParaRPr lang="tr-TR" dirty="0"/>
          </a:p>
          <a:p>
            <a:pPr marL="342900" indent="-342900">
              <a:buFont typeface="Wingdings" panose="05000000000000000000" pitchFamily="2" charset="2"/>
              <a:buChar char="Ø"/>
            </a:pPr>
            <a:r>
              <a:rPr lang="tr-TR" dirty="0" smtClean="0"/>
              <a:t>*Alan </a:t>
            </a:r>
            <a:r>
              <a:rPr lang="tr-TR" dirty="0"/>
              <a:t>ve dal seçim süreci için </a:t>
            </a:r>
            <a:r>
              <a:rPr lang="tr-TR" dirty="0">
                <a:solidFill>
                  <a:srgbClr val="FF0000"/>
                </a:solidFill>
              </a:rPr>
              <a:t>GENEL BECERİ TEST SETİ </a:t>
            </a:r>
            <a:r>
              <a:rPr lang="tr-TR" dirty="0"/>
              <a:t>geliştirilecek</a:t>
            </a:r>
            <a:r>
              <a:rPr lang="tr-TR" dirty="0" smtClean="0"/>
              <a:t>.</a:t>
            </a:r>
          </a:p>
          <a:p>
            <a:pPr marL="342900" indent="-342900">
              <a:buFont typeface="Wingdings" panose="05000000000000000000" pitchFamily="2" charset="2"/>
              <a:buChar char="Ø"/>
            </a:pPr>
            <a:endParaRPr lang="tr-TR" dirty="0"/>
          </a:p>
          <a:p>
            <a:pPr marL="342900" indent="-342900">
              <a:buFont typeface="Wingdings" panose="05000000000000000000" pitchFamily="2" charset="2"/>
              <a:buChar char="Ø"/>
            </a:pPr>
            <a:r>
              <a:rPr lang="tr-TR" dirty="0" smtClean="0"/>
              <a:t>*Mesleki </a:t>
            </a:r>
            <a:r>
              <a:rPr lang="tr-TR" dirty="0"/>
              <a:t>rehberlik hizmetleri </a:t>
            </a:r>
            <a:r>
              <a:rPr lang="tr-TR" dirty="0">
                <a:solidFill>
                  <a:srgbClr val="FF0000"/>
                </a:solidFill>
              </a:rPr>
              <a:t>E-</a:t>
            </a:r>
            <a:r>
              <a:rPr lang="tr-TR" dirty="0" err="1">
                <a:solidFill>
                  <a:srgbClr val="FF0000"/>
                </a:solidFill>
              </a:rPr>
              <a:t>portfolyo</a:t>
            </a:r>
            <a:r>
              <a:rPr lang="tr-TR" dirty="0"/>
              <a:t> sistemine işlenecek</a:t>
            </a:r>
            <a:r>
              <a:rPr lang="tr-TR" dirty="0" smtClean="0"/>
              <a:t>.</a:t>
            </a:r>
          </a:p>
          <a:p>
            <a:pPr marL="342900" indent="-342900">
              <a:buFont typeface="Wingdings" panose="05000000000000000000" pitchFamily="2" charset="2"/>
              <a:buChar char="Ø"/>
            </a:pPr>
            <a:endParaRPr lang="tr-TR" dirty="0"/>
          </a:p>
          <a:p>
            <a:pPr marL="342900" indent="-342900">
              <a:buFont typeface="Wingdings" panose="05000000000000000000" pitchFamily="2" charset="2"/>
              <a:buChar char="Ø"/>
            </a:pPr>
            <a:r>
              <a:rPr lang="tr-TR" dirty="0" smtClean="0"/>
              <a:t>*Özel </a:t>
            </a:r>
            <a:r>
              <a:rPr lang="tr-TR" dirty="0"/>
              <a:t>burs imkanı arttırılacak</a:t>
            </a:r>
            <a:r>
              <a:rPr lang="tr-TR" dirty="0" smtClean="0"/>
              <a:t>.</a:t>
            </a:r>
          </a:p>
          <a:p>
            <a:pPr marL="342900" indent="-342900">
              <a:buFont typeface="Wingdings" panose="05000000000000000000" pitchFamily="2" charset="2"/>
              <a:buChar char="Ø"/>
            </a:pPr>
            <a:endParaRPr lang="tr-TR" dirty="0"/>
          </a:p>
          <a:p>
            <a:r>
              <a:rPr lang="tr-TR" dirty="0" smtClean="0"/>
              <a:t>*Yüksek öğretime geçmek </a:t>
            </a:r>
            <a:r>
              <a:rPr lang="tr-TR" dirty="0"/>
              <a:t>isteyen başarılı mezunlara yönelik destekler yapılandırılacaktır</a:t>
            </a:r>
            <a:r>
              <a:rPr lang="tr-TR" dirty="0" smtClean="0"/>
              <a:t>.</a:t>
            </a:r>
          </a:p>
          <a:p>
            <a:endParaRPr lang="tr-TR" dirty="0" smtClean="0"/>
          </a:p>
          <a:p>
            <a:pPr marL="342900" indent="-342900">
              <a:buFont typeface="Wingdings" panose="05000000000000000000" pitchFamily="2" charset="2"/>
              <a:buChar char="Ø"/>
            </a:pPr>
            <a:r>
              <a:rPr lang="tr-TR" dirty="0" smtClean="0"/>
              <a:t>*Kendi </a:t>
            </a:r>
            <a:r>
              <a:rPr lang="tr-TR" dirty="0"/>
              <a:t>mesleki alanlarında Üniversiteye geçişine yönelik çalışmalar yapılacak</a:t>
            </a:r>
            <a:r>
              <a:rPr lang="tr-TR" dirty="0" smtClean="0"/>
              <a:t>.</a:t>
            </a:r>
          </a:p>
          <a:p>
            <a:pPr marL="342900" indent="-342900">
              <a:buFont typeface="Wingdings" panose="05000000000000000000" pitchFamily="2" charset="2"/>
              <a:buChar char="Ø"/>
            </a:pPr>
            <a:endParaRPr lang="tr-TR" dirty="0"/>
          </a:p>
          <a:p>
            <a:pPr marL="342900" indent="-342900">
              <a:buFont typeface="Wingdings" panose="05000000000000000000" pitchFamily="2" charset="2"/>
              <a:buChar char="Ø"/>
            </a:pPr>
            <a:r>
              <a:rPr lang="tr-TR" dirty="0" smtClean="0"/>
              <a:t>*Müfredatlar </a:t>
            </a:r>
            <a:r>
              <a:rPr lang="tr-TR" dirty="0"/>
              <a:t>sektörün talebine göre geliştirilecek dijital dönüşüme uygun alan ve dallar açılacak.</a:t>
            </a:r>
          </a:p>
          <a:p>
            <a:pPr marL="0" indent="0">
              <a:buNone/>
            </a:pPr>
            <a:endParaRPr lang="tr-TR" sz="1500" dirty="0"/>
          </a:p>
          <a:p>
            <a:endParaRPr lang="tr-TR" dirty="0"/>
          </a:p>
        </p:txBody>
      </p:sp>
    </p:spTree>
    <p:extLst>
      <p:ext uri="{BB962C8B-B14F-4D97-AF65-F5344CB8AC3E}">
        <p14:creationId xmlns:p14="http://schemas.microsoft.com/office/powerpoint/2010/main" val="1154577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47478" y="205099"/>
            <a:ext cx="11074802" cy="6340979"/>
          </a:xfrm>
        </p:spPr>
        <p:txBody>
          <a:bodyPr>
            <a:normAutofit fontScale="92500" lnSpcReduction="20000"/>
          </a:bodyPr>
          <a:lstStyle/>
          <a:p>
            <a:endParaRPr lang="tr-TR" sz="2000" dirty="0"/>
          </a:p>
          <a:p>
            <a:pPr marL="342900" indent="-342900">
              <a:buFont typeface="Wingdings" panose="05000000000000000000" pitchFamily="2" charset="2"/>
              <a:buChar char="Ø"/>
            </a:pPr>
            <a:r>
              <a:rPr lang="tr-TR" sz="2000" dirty="0" smtClean="0"/>
              <a:t>*Mesleki </a:t>
            </a:r>
            <a:r>
              <a:rPr lang="tr-TR" sz="2000" dirty="0"/>
              <a:t>eğitimde Alan dersleri 9.sınıfta başlayacak</a:t>
            </a:r>
            <a:r>
              <a:rPr lang="tr-TR" sz="2000" dirty="0" smtClean="0"/>
              <a:t>.</a:t>
            </a:r>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*Alan </a:t>
            </a:r>
            <a:r>
              <a:rPr lang="tr-TR" sz="2000" dirty="0"/>
              <a:t>dal ve modüllerin içerikleri, öğrenme süreçleri ve materyaller yeniden düzenlenecektir. </a:t>
            </a:r>
            <a:endParaRPr lang="tr-TR" sz="2000" dirty="0" smtClean="0"/>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*Geleneksel Türk Sanatları alanında mesleki </a:t>
            </a:r>
            <a:r>
              <a:rPr lang="tr-TR" sz="2000" dirty="0"/>
              <a:t>ve </a:t>
            </a:r>
            <a:r>
              <a:rPr lang="tr-TR" sz="2000" dirty="0" smtClean="0"/>
              <a:t>teknik eğitim müfredatları oluşturulacaktır.</a:t>
            </a:r>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*Laboratuvar </a:t>
            </a:r>
            <a:r>
              <a:rPr lang="tr-TR" sz="2000" dirty="0"/>
              <a:t>ve atölyelerin standart donatım listeleri ile mimari yerleşim planları yenilenecek</a:t>
            </a:r>
            <a:r>
              <a:rPr lang="tr-TR" sz="2000" dirty="0" smtClean="0"/>
              <a:t>.</a:t>
            </a:r>
          </a:p>
          <a:p>
            <a:pPr marL="342900" indent="-342900">
              <a:buFont typeface="Wingdings" panose="05000000000000000000" pitchFamily="2" charset="2"/>
              <a:buChar char="Ø"/>
            </a:pPr>
            <a:endParaRPr lang="tr-TR" sz="2000" dirty="0"/>
          </a:p>
          <a:p>
            <a:pPr marL="342900" indent="-342900">
              <a:buFont typeface="Wingdings" panose="05000000000000000000" pitchFamily="2" charset="2"/>
              <a:buChar char="Ø"/>
            </a:pPr>
            <a:r>
              <a:rPr lang="tr-TR" sz="2000" dirty="0" smtClean="0"/>
              <a:t>*Döner </a:t>
            </a:r>
            <a:r>
              <a:rPr lang="tr-TR" sz="2000" dirty="0"/>
              <a:t>sermaye gelirlerinde hazine payı %15’den %1’e düşürülecek</a:t>
            </a:r>
            <a:r>
              <a:rPr lang="tr-TR" sz="2000" dirty="0" smtClean="0"/>
              <a:t>.</a:t>
            </a:r>
          </a:p>
          <a:p>
            <a:endParaRPr lang="tr-TR" sz="2000" dirty="0" smtClean="0"/>
          </a:p>
          <a:p>
            <a:pPr marL="342900" indent="-342900">
              <a:buFont typeface="Wingdings" panose="05000000000000000000" pitchFamily="2" charset="2"/>
              <a:buChar char="Ø"/>
            </a:pPr>
            <a:r>
              <a:rPr lang="tr-TR" sz="2000" dirty="0" smtClean="0"/>
              <a:t>*Kamu </a:t>
            </a:r>
            <a:r>
              <a:rPr lang="tr-TR" sz="2000" dirty="0"/>
              <a:t>ve sivil toplum kuruluşlarının mesleki ve teknik eğitim kurumu açma ve finansal katkı sağlama girişimleri desteklenecektir.</a:t>
            </a:r>
          </a:p>
          <a:p>
            <a:endParaRPr lang="tr-TR" sz="2000" dirty="0"/>
          </a:p>
          <a:p>
            <a:pPr marL="342900" indent="-342900">
              <a:buFont typeface="Wingdings" panose="05000000000000000000" pitchFamily="2" charset="2"/>
              <a:buChar char="Ø"/>
            </a:pPr>
            <a:r>
              <a:rPr lang="tr-TR" sz="2000" dirty="0" smtClean="0"/>
              <a:t>*Savunma </a:t>
            </a:r>
            <a:r>
              <a:rPr lang="tr-TR" sz="2000" dirty="0"/>
              <a:t>sanayi kuruluşlarının ihtiyaç duyduğu stratejik insan gücünün yetiştirilmesine destek verilecektir.</a:t>
            </a:r>
          </a:p>
          <a:p>
            <a:pPr marL="342900" indent="-342900">
              <a:buFont typeface="Wingdings" panose="05000000000000000000" pitchFamily="2" charset="2"/>
              <a:buChar char="Ø"/>
            </a:pPr>
            <a:endParaRPr lang="tr-TR" sz="2000" dirty="0"/>
          </a:p>
          <a:p>
            <a:pPr marL="285750" indent="-285750">
              <a:buFont typeface="Wingdings" panose="05000000000000000000" pitchFamily="2" charset="2"/>
              <a:buChar char="Ø"/>
            </a:pPr>
            <a:endParaRPr lang="tr-TR" sz="1500" dirty="0"/>
          </a:p>
        </p:txBody>
      </p:sp>
    </p:spTree>
    <p:extLst>
      <p:ext uri="{BB962C8B-B14F-4D97-AF65-F5344CB8AC3E}">
        <p14:creationId xmlns:p14="http://schemas.microsoft.com/office/powerpoint/2010/main" val="3493895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763F3F2-FA66-4542-B4BF-E110D9BFB193}"/>
              </a:ext>
            </a:extLst>
          </p:cNvPr>
          <p:cNvSpPr>
            <a:spLocks noGrp="1"/>
          </p:cNvSpPr>
          <p:nvPr>
            <p:ph idx="1"/>
          </p:nvPr>
        </p:nvSpPr>
        <p:spPr>
          <a:xfrm>
            <a:off x="684211" y="198783"/>
            <a:ext cx="11096971" cy="6361043"/>
          </a:xfrm>
        </p:spPr>
        <p:txBody>
          <a:bodyPr>
            <a:normAutofit/>
          </a:bodyPr>
          <a:lstStyle/>
          <a:p>
            <a:r>
              <a:rPr lang="tr-TR" dirty="0" smtClean="0"/>
              <a:t>*Döner sermaye Kapsamında gerçekleştirilen üretim, hizmetlerin </a:t>
            </a:r>
            <a:r>
              <a:rPr lang="tr-TR" dirty="0"/>
              <a:t>miktar </a:t>
            </a:r>
            <a:r>
              <a:rPr lang="tr-TR" dirty="0" smtClean="0"/>
              <a:t>ve çeşitliliğinin artırılması </a:t>
            </a:r>
            <a:r>
              <a:rPr lang="tr-TR" dirty="0"/>
              <a:t>teşvik </a:t>
            </a:r>
            <a:r>
              <a:rPr lang="tr-TR" dirty="0" smtClean="0"/>
              <a:t>edilecektir. Bu </a:t>
            </a:r>
            <a:r>
              <a:rPr lang="tr-TR" dirty="0"/>
              <a:t>kapsamda </a:t>
            </a:r>
            <a:r>
              <a:rPr lang="tr-TR" dirty="0" smtClean="0"/>
              <a:t>eğitim ortamlarının altyapı, donatım </a:t>
            </a:r>
            <a:r>
              <a:rPr lang="tr-TR" dirty="0"/>
              <a:t>ve </a:t>
            </a:r>
            <a:r>
              <a:rPr lang="tr-TR" dirty="0" err="1" smtClean="0"/>
              <a:t>temrinlik</a:t>
            </a:r>
            <a:r>
              <a:rPr lang="tr-TR" dirty="0"/>
              <a:t> </a:t>
            </a:r>
            <a:r>
              <a:rPr lang="tr-TR" dirty="0" smtClean="0"/>
              <a:t>malzeme ihtiyaçları karşılanacaktır.</a:t>
            </a:r>
          </a:p>
          <a:p>
            <a:endParaRPr lang="tr-TR" dirty="0"/>
          </a:p>
          <a:p>
            <a:r>
              <a:rPr lang="tr-TR" dirty="0" smtClean="0"/>
              <a:t>*Öğretmenlerin </a:t>
            </a:r>
            <a:r>
              <a:rPr lang="tr-TR" dirty="0"/>
              <a:t>gerçek öğretim ortamlarında mesleki gelişimleri sürekli desteklenecek</a:t>
            </a:r>
            <a:r>
              <a:rPr lang="tr-TR" dirty="0" smtClean="0"/>
              <a:t>.</a:t>
            </a:r>
          </a:p>
          <a:p>
            <a:endParaRPr lang="tr-TR" dirty="0"/>
          </a:p>
          <a:p>
            <a:r>
              <a:rPr lang="tr-TR" dirty="0" smtClean="0"/>
              <a:t>*Öğrencilerin </a:t>
            </a:r>
            <a:r>
              <a:rPr lang="tr-TR" dirty="0"/>
              <a:t>iş başı eğitim ve yabancı dil becerilerinin geliştirilmesi amacıyla yurtdışı hareketlilik projeleri hazırlanacak</a:t>
            </a:r>
            <a:r>
              <a:rPr lang="tr-TR" dirty="0" smtClean="0"/>
              <a:t>.</a:t>
            </a:r>
          </a:p>
          <a:p>
            <a:endParaRPr lang="tr-TR" dirty="0"/>
          </a:p>
          <a:p>
            <a:r>
              <a:rPr lang="tr-TR" dirty="0" smtClean="0"/>
              <a:t>*Uluslararası </a:t>
            </a:r>
            <a:r>
              <a:rPr lang="tr-TR" dirty="0"/>
              <a:t>yatırımcının ihtiyaç duyduğu nitelikli iş </a:t>
            </a:r>
            <a:r>
              <a:rPr lang="tr-TR" dirty="0" smtClean="0"/>
              <a:t>gücünün yetiştirilmesi için </a:t>
            </a:r>
            <a:r>
              <a:rPr lang="tr-TR" dirty="0"/>
              <a:t>ilgili sektörle iş </a:t>
            </a:r>
            <a:r>
              <a:rPr lang="tr-TR" dirty="0" smtClean="0"/>
              <a:t>birliği içerisinde çalışmalar yapılacaktır.</a:t>
            </a:r>
          </a:p>
          <a:p>
            <a:endParaRPr lang="tr-TR" dirty="0"/>
          </a:p>
          <a:p>
            <a:r>
              <a:rPr lang="tr-TR" dirty="0" smtClean="0"/>
              <a:t>*Teknoparklar içinde Bilişim Meslek Lisesi modeli yapılandırılacaktır.</a:t>
            </a:r>
          </a:p>
          <a:p>
            <a:pPr marL="0" indent="0">
              <a:buNone/>
            </a:pPr>
            <a:endParaRPr lang="tr-TR" dirty="0"/>
          </a:p>
          <a:p>
            <a:endParaRPr lang="tr-TR" dirty="0"/>
          </a:p>
        </p:txBody>
      </p:sp>
    </p:spTree>
    <p:extLst>
      <p:ext uri="{BB962C8B-B14F-4D97-AF65-F5344CB8AC3E}">
        <p14:creationId xmlns:p14="http://schemas.microsoft.com/office/powerpoint/2010/main" val="887010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4255" y="230659"/>
            <a:ext cx="10609864" cy="6627341"/>
          </a:xfrm>
        </p:spPr>
        <p:txBody>
          <a:bodyPr>
            <a:normAutofit/>
          </a:bodyPr>
          <a:lstStyle/>
          <a:p>
            <a:pPr marL="0" indent="0">
              <a:buNone/>
            </a:pPr>
            <a:r>
              <a:rPr lang="tr-TR" dirty="0" smtClean="0"/>
              <a:t>	</a:t>
            </a:r>
          </a:p>
          <a:p>
            <a:pPr marL="0" indent="0">
              <a:buNone/>
            </a:pPr>
            <a:endParaRPr lang="tr-TR" dirty="0"/>
          </a:p>
          <a:p>
            <a:pPr marL="0" indent="0">
              <a:buNone/>
            </a:pPr>
            <a:r>
              <a:rPr lang="tr-TR" dirty="0" smtClean="0"/>
              <a:t>	</a:t>
            </a:r>
          </a:p>
          <a:p>
            <a:pPr marL="0" indent="0">
              <a:buNone/>
            </a:pPr>
            <a:r>
              <a:rPr lang="tr-TR" dirty="0"/>
              <a:t>	</a:t>
            </a:r>
            <a:r>
              <a:rPr lang="tr-TR" dirty="0" smtClean="0"/>
              <a:t>Eğitim sistemleri</a:t>
            </a:r>
            <a:r>
              <a:rPr lang="tr-TR" dirty="0"/>
              <a:t>, içinden </a:t>
            </a:r>
            <a:r>
              <a:rPr lang="tr-TR" dirty="0" smtClean="0"/>
              <a:t>çıktığı medeniyetler </a:t>
            </a:r>
            <a:r>
              <a:rPr lang="tr-TR" dirty="0"/>
              <a:t>kadar </a:t>
            </a:r>
            <a:r>
              <a:rPr lang="tr-TR" dirty="0" smtClean="0"/>
              <a:t>evrensel insanlık</a:t>
            </a:r>
            <a:r>
              <a:rPr lang="tr-TR" dirty="0"/>
              <a:t> </a:t>
            </a:r>
            <a:r>
              <a:rPr lang="tr-TR" dirty="0" smtClean="0"/>
              <a:t>Değerleriyle de harmanlanırlar.</a:t>
            </a:r>
          </a:p>
          <a:p>
            <a:pPr marL="0" indent="0">
              <a:buNone/>
            </a:pPr>
            <a:endParaRPr lang="tr-TR" dirty="0" smtClean="0"/>
          </a:p>
          <a:p>
            <a:r>
              <a:rPr lang="tr-TR" dirty="0"/>
              <a:t>H</a:t>
            </a:r>
            <a:r>
              <a:rPr lang="tr-TR" dirty="0" smtClean="0"/>
              <a:t>er eğitim sistemi</a:t>
            </a:r>
            <a:r>
              <a:rPr lang="tr-TR" dirty="0"/>
              <a:t>, içinden çıktığı toplumun bir aynasıdır</a:t>
            </a:r>
            <a:r>
              <a:rPr lang="tr-TR" dirty="0" smtClean="0"/>
              <a:t>.</a:t>
            </a:r>
          </a:p>
          <a:p>
            <a:endParaRPr lang="tr-TR" dirty="0" smtClean="0"/>
          </a:p>
          <a:p>
            <a:r>
              <a:rPr lang="tr-TR" dirty="0"/>
              <a:t>Eğitimde başarının yegâne </a:t>
            </a:r>
            <a:r>
              <a:rPr lang="tr-TR" dirty="0" smtClean="0"/>
              <a:t>ölçüsü ders </a:t>
            </a:r>
            <a:r>
              <a:rPr lang="tr-TR" dirty="0"/>
              <a:t>notları, sınav </a:t>
            </a:r>
            <a:r>
              <a:rPr lang="tr-TR" dirty="0" smtClean="0"/>
              <a:t>sonuçları, zekâ </a:t>
            </a:r>
            <a:r>
              <a:rPr lang="tr-TR" dirty="0"/>
              <a:t>testleri ve </a:t>
            </a:r>
            <a:r>
              <a:rPr lang="tr-TR" dirty="0" smtClean="0"/>
              <a:t>mezuniyet sonrası </a:t>
            </a:r>
            <a:r>
              <a:rPr lang="tr-TR" dirty="0"/>
              <a:t>edinilen </a:t>
            </a:r>
            <a:r>
              <a:rPr lang="tr-TR" dirty="0" smtClean="0"/>
              <a:t>mesleklerin maaşlarından </a:t>
            </a:r>
            <a:r>
              <a:rPr lang="tr-TR" dirty="0"/>
              <a:t>ibaret </a:t>
            </a:r>
            <a:r>
              <a:rPr lang="tr-TR" dirty="0" smtClean="0"/>
              <a:t>olamaz</a:t>
            </a:r>
          </a:p>
          <a:p>
            <a:endParaRPr lang="tr-TR" dirty="0" smtClean="0"/>
          </a:p>
          <a:p>
            <a:endParaRPr lang="tr-TR" dirty="0"/>
          </a:p>
          <a:p>
            <a:endParaRPr lang="tr-TR" dirty="0" smtClean="0"/>
          </a:p>
          <a:p>
            <a:endParaRPr lang="tr-TR" dirty="0"/>
          </a:p>
        </p:txBody>
      </p:sp>
      <p:sp>
        <p:nvSpPr>
          <p:cNvPr id="4" name="Dikdörtgen 3"/>
          <p:cNvSpPr/>
          <p:nvPr/>
        </p:nvSpPr>
        <p:spPr>
          <a:xfrm>
            <a:off x="3296337" y="1102496"/>
            <a:ext cx="3772186" cy="369332"/>
          </a:xfrm>
          <a:prstGeom prst="rect">
            <a:avLst/>
          </a:prstGeom>
        </p:spPr>
        <p:txBody>
          <a:bodyPr wrap="none">
            <a:spAutoFit/>
          </a:bodyPr>
          <a:lstStyle/>
          <a:p>
            <a:pPr algn="ctr"/>
            <a:r>
              <a:rPr lang="tr-TR" dirty="0" smtClean="0">
                <a:solidFill>
                  <a:srgbClr val="FF0000"/>
                </a:solidFill>
              </a:rPr>
              <a:t>2023 EĞİTİM VİZYONUN FELSEFESİ</a:t>
            </a:r>
            <a:endParaRPr lang="tr-TR" dirty="0"/>
          </a:p>
        </p:txBody>
      </p:sp>
    </p:spTree>
    <p:extLst>
      <p:ext uri="{BB962C8B-B14F-4D97-AF65-F5344CB8AC3E}">
        <p14:creationId xmlns:p14="http://schemas.microsoft.com/office/powerpoint/2010/main" val="673115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611" y="551936"/>
            <a:ext cx="11590637" cy="5750010"/>
          </a:xfrm>
        </p:spPr>
        <p:txBody>
          <a:bodyPr>
            <a:normAutofit/>
          </a:bodyPr>
          <a:lstStyle/>
          <a:p>
            <a:r>
              <a:rPr lang="tr-TR" sz="2100" dirty="0" smtClean="0"/>
              <a:t>*Mesleki </a:t>
            </a:r>
            <a:r>
              <a:rPr lang="tr-TR" sz="2100" dirty="0"/>
              <a:t>ve Teknik okullarının sektör liderleri ile etkileşim halinde olması sağlanacak</a:t>
            </a:r>
            <a:r>
              <a:rPr lang="tr-TR" sz="2100" dirty="0" smtClean="0"/>
              <a:t>.</a:t>
            </a:r>
          </a:p>
          <a:p>
            <a:endParaRPr lang="tr-TR" sz="2100" dirty="0"/>
          </a:p>
          <a:p>
            <a:r>
              <a:rPr lang="tr-TR" sz="2100" dirty="0" smtClean="0"/>
              <a:t>*Mezunlara </a:t>
            </a:r>
            <a:r>
              <a:rPr lang="tr-TR" sz="2100" dirty="0"/>
              <a:t>istihdamda öncelik verilecek</a:t>
            </a:r>
            <a:r>
              <a:rPr lang="tr-TR" sz="2100" dirty="0" smtClean="0"/>
              <a:t>.</a:t>
            </a:r>
          </a:p>
          <a:p>
            <a:endParaRPr lang="tr-TR" sz="2100" dirty="0"/>
          </a:p>
          <a:p>
            <a:r>
              <a:rPr lang="tr-TR" sz="2100" dirty="0" smtClean="0"/>
              <a:t>*Mesleki </a:t>
            </a:r>
            <a:r>
              <a:rPr lang="tr-TR" sz="2100" dirty="0"/>
              <a:t>eğitim </a:t>
            </a:r>
            <a:r>
              <a:rPr lang="tr-TR" sz="2100" dirty="0" smtClean="0"/>
              <a:t>alanları ve </a:t>
            </a:r>
            <a:r>
              <a:rPr lang="tr-TR" sz="2100" dirty="0"/>
              <a:t>seviyelerine </a:t>
            </a:r>
            <a:r>
              <a:rPr lang="tr-TR" sz="2100" dirty="0" smtClean="0"/>
              <a:t>göre farklı </a:t>
            </a:r>
            <a:r>
              <a:rPr lang="tr-TR" sz="2100" dirty="0"/>
              <a:t>ücret </a:t>
            </a:r>
            <a:r>
              <a:rPr lang="tr-TR" sz="2100" dirty="0" smtClean="0"/>
              <a:t>uygulanması teşvik </a:t>
            </a:r>
            <a:r>
              <a:rPr lang="tr-TR" sz="2100" dirty="0"/>
              <a:t>edilecektir.</a:t>
            </a:r>
          </a:p>
          <a:p>
            <a:r>
              <a:rPr lang="tr-TR" sz="2100" dirty="0" smtClean="0"/>
              <a:t>*OSB’lerdeki </a:t>
            </a:r>
            <a:r>
              <a:rPr lang="tr-TR" sz="2100" dirty="0"/>
              <a:t>Mesleki ve Teknik okullarının oranları arttırılacak</a:t>
            </a:r>
            <a:r>
              <a:rPr lang="tr-TR" sz="2100" dirty="0" smtClean="0"/>
              <a:t>.</a:t>
            </a:r>
          </a:p>
          <a:p>
            <a:endParaRPr lang="tr-TR" sz="2100" dirty="0"/>
          </a:p>
          <a:p>
            <a:r>
              <a:rPr lang="tr-TR" sz="2100" dirty="0" smtClean="0"/>
              <a:t>*Buluş</a:t>
            </a:r>
            <a:r>
              <a:rPr lang="tr-TR" sz="2100" dirty="0"/>
              <a:t>, patent ve marka üreten öğrenci, öğretmen ve yöneticilere döner sermayeden pay alması sağlanacak </a:t>
            </a:r>
            <a:endParaRPr lang="tr-TR" sz="2100" dirty="0" smtClean="0"/>
          </a:p>
          <a:p>
            <a:pPr marL="0" indent="0">
              <a:buNone/>
            </a:pPr>
            <a:endParaRPr lang="tr-TR" sz="2100" dirty="0" smtClean="0"/>
          </a:p>
          <a:p>
            <a:r>
              <a:rPr lang="tr-TR" sz="2100" dirty="0" smtClean="0"/>
              <a:t>*Türkiye Cumhuriyeti açısından stratejik öneme </a:t>
            </a:r>
            <a:r>
              <a:rPr lang="tr-TR" sz="2100" dirty="0"/>
              <a:t>haiz </a:t>
            </a:r>
            <a:r>
              <a:rPr lang="tr-TR" sz="2100" dirty="0" err="1" smtClean="0"/>
              <a:t>ülkelerdeT</a:t>
            </a:r>
            <a:r>
              <a:rPr lang="tr-TR" sz="2100" dirty="0" smtClean="0"/>
              <a:t> İKA </a:t>
            </a:r>
            <a:r>
              <a:rPr lang="tr-TR" sz="2100" dirty="0"/>
              <a:t>ile iş birliği </a:t>
            </a:r>
            <a:r>
              <a:rPr lang="tr-TR" sz="2100" dirty="0" smtClean="0"/>
              <a:t>içinde mesleki </a:t>
            </a:r>
            <a:r>
              <a:rPr lang="tr-TR" sz="2100" dirty="0"/>
              <a:t>ve teknik </a:t>
            </a:r>
            <a:r>
              <a:rPr lang="tr-TR" sz="2100" dirty="0" smtClean="0"/>
              <a:t>eğitim alanında </a:t>
            </a:r>
            <a:r>
              <a:rPr lang="tr-TR" sz="2100" dirty="0"/>
              <a:t>gerekli </a:t>
            </a:r>
            <a:r>
              <a:rPr lang="tr-TR" sz="2100" dirty="0" smtClean="0"/>
              <a:t>destek sağlanacaktır.</a:t>
            </a:r>
          </a:p>
          <a:p>
            <a:endParaRPr lang="tr-TR" sz="2100" dirty="0" smtClean="0"/>
          </a:p>
          <a:p>
            <a:endParaRPr lang="tr-TR" dirty="0"/>
          </a:p>
          <a:p>
            <a:endParaRPr lang="tr-TR" dirty="0"/>
          </a:p>
        </p:txBody>
      </p:sp>
    </p:spTree>
    <p:extLst>
      <p:ext uri="{BB962C8B-B14F-4D97-AF65-F5344CB8AC3E}">
        <p14:creationId xmlns:p14="http://schemas.microsoft.com/office/powerpoint/2010/main" val="1674629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3312082" y="140043"/>
            <a:ext cx="4925756" cy="766119"/>
          </a:xfrm>
        </p:spPr>
        <p:txBody>
          <a:bodyPr>
            <a:normAutofit fontScale="90000"/>
          </a:bodyPr>
          <a:lstStyle/>
          <a:p>
            <a:r>
              <a:rPr lang="tr-TR" dirty="0">
                <a:solidFill>
                  <a:srgbClr val="FF0000"/>
                </a:solidFill>
              </a:rPr>
              <a:t>Özel öğretim</a:t>
            </a:r>
          </a:p>
        </p:txBody>
      </p:sp>
      <p:sp>
        <p:nvSpPr>
          <p:cNvPr id="3" name="Alt Başlık 2"/>
          <p:cNvSpPr>
            <a:spLocks noGrp="1"/>
          </p:cNvSpPr>
          <p:nvPr>
            <p:ph type="subTitle" idx="1"/>
          </p:nvPr>
        </p:nvSpPr>
        <p:spPr>
          <a:xfrm>
            <a:off x="684211" y="906163"/>
            <a:ext cx="11062945" cy="4885038"/>
          </a:xfrm>
        </p:spPr>
        <p:txBody>
          <a:bodyPr>
            <a:normAutofit/>
          </a:bodyPr>
          <a:lstStyle/>
          <a:p>
            <a:r>
              <a:rPr lang="tr-TR" sz="2400" dirty="0"/>
              <a:t>*Bürokratik iş yükü azaltılacak.</a:t>
            </a:r>
          </a:p>
          <a:p>
            <a:r>
              <a:rPr lang="tr-TR" sz="2400" dirty="0"/>
              <a:t>*Uzaktan eğitim veren özel eğitim kurumlarına ilişkin düzenlemeler yapılacak.</a:t>
            </a:r>
          </a:p>
          <a:p>
            <a:r>
              <a:rPr lang="tr-TR" sz="2400" dirty="0"/>
              <a:t>*Özel eğitim ve rehabilitasyon merkezlerinde ki eğitimin kalitesi arttırılacak ve etkin bir izleme ve denetim mekanizması tesis edilecek.</a:t>
            </a:r>
          </a:p>
          <a:p>
            <a:r>
              <a:rPr lang="tr-TR" sz="2400" dirty="0"/>
              <a:t>*</a:t>
            </a:r>
            <a:r>
              <a:rPr lang="tr-TR" sz="2400" dirty="0" err="1"/>
              <a:t>MTSK’ların</a:t>
            </a:r>
            <a:r>
              <a:rPr lang="tr-TR" sz="2400" dirty="0"/>
              <a:t> sürücü eğitimi ve sınav standartları yükseltilerek kalite arttırılacak</a:t>
            </a:r>
          </a:p>
        </p:txBody>
      </p:sp>
    </p:spTree>
    <p:extLst>
      <p:ext uri="{BB962C8B-B14F-4D97-AF65-F5344CB8AC3E}">
        <p14:creationId xmlns:p14="http://schemas.microsoft.com/office/powerpoint/2010/main" val="3275995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3084512" y="90617"/>
            <a:ext cx="8001000" cy="741405"/>
          </a:xfrm>
        </p:spPr>
        <p:txBody>
          <a:bodyPr>
            <a:normAutofit fontScale="90000"/>
          </a:bodyPr>
          <a:lstStyle/>
          <a:p>
            <a:r>
              <a:rPr lang="tr-TR" dirty="0">
                <a:solidFill>
                  <a:srgbClr val="FF0000"/>
                </a:solidFill>
              </a:rPr>
              <a:t>Hayat boyu</a:t>
            </a:r>
          </a:p>
        </p:txBody>
      </p:sp>
      <p:sp>
        <p:nvSpPr>
          <p:cNvPr id="3" name="Alt Başlık 2"/>
          <p:cNvSpPr>
            <a:spLocks noGrp="1"/>
          </p:cNvSpPr>
          <p:nvPr>
            <p:ph type="subTitle" idx="1"/>
          </p:nvPr>
        </p:nvSpPr>
        <p:spPr>
          <a:xfrm>
            <a:off x="684211" y="897925"/>
            <a:ext cx="11170038" cy="5346356"/>
          </a:xfrm>
        </p:spPr>
        <p:txBody>
          <a:bodyPr>
            <a:normAutofit/>
          </a:bodyPr>
          <a:lstStyle/>
          <a:p>
            <a:r>
              <a:rPr lang="tr-TR" sz="2400" dirty="0"/>
              <a:t>*</a:t>
            </a:r>
            <a:r>
              <a:rPr lang="tr-TR" sz="2400" dirty="0">
                <a:solidFill>
                  <a:srgbClr val="FF0000"/>
                </a:solidFill>
              </a:rPr>
              <a:t>ULUSAL HAYAT BOYU ÖĞRENME İZLEME SİSTEMİ </a:t>
            </a:r>
            <a:r>
              <a:rPr lang="tr-TR" sz="2400" dirty="0"/>
              <a:t>kurulacak.</a:t>
            </a:r>
          </a:p>
          <a:p>
            <a:r>
              <a:rPr lang="tr-TR" sz="2400" dirty="0"/>
              <a:t>*Bağımlılıkla mücadele, çocuk ve kadına yönelik şiddet, erken çocukluk, çocukluk ve ergenlik dönemi, dijital, finans, sağlık, ekoloji gibi konularda farkındalık ve beceri eğitimleri düzenlenecek.</a:t>
            </a:r>
          </a:p>
          <a:p>
            <a:r>
              <a:rPr lang="tr-TR" sz="2400" dirty="0"/>
              <a:t>*Hayat boyu kapsamında verilen sertifikalar belli standartlara bağlı olarak tanınırlığı arttırılacak.</a:t>
            </a:r>
          </a:p>
          <a:p>
            <a:endParaRPr lang="tr-TR" sz="1500" dirty="0"/>
          </a:p>
        </p:txBody>
      </p:sp>
    </p:spTree>
    <p:extLst>
      <p:ext uri="{BB962C8B-B14F-4D97-AF65-F5344CB8AC3E}">
        <p14:creationId xmlns:p14="http://schemas.microsoft.com/office/powerpoint/2010/main" val="809978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538523" y="-293904"/>
            <a:ext cx="8001000" cy="757881"/>
          </a:xfrm>
        </p:spPr>
        <p:txBody>
          <a:bodyPr>
            <a:normAutofit fontScale="90000"/>
          </a:bodyPr>
          <a:lstStyle/>
          <a:p>
            <a:r>
              <a:rPr lang="tr-TR" dirty="0">
                <a:solidFill>
                  <a:srgbClr val="FF0000"/>
                </a:solidFill>
              </a:rPr>
              <a:t>Sonuç olarak</a:t>
            </a:r>
          </a:p>
        </p:txBody>
      </p:sp>
      <p:sp>
        <p:nvSpPr>
          <p:cNvPr id="3" name="Alt Başlık 2"/>
          <p:cNvSpPr>
            <a:spLocks noGrp="1"/>
          </p:cNvSpPr>
          <p:nvPr>
            <p:ph type="subTitle" idx="1"/>
          </p:nvPr>
        </p:nvSpPr>
        <p:spPr>
          <a:xfrm>
            <a:off x="684211" y="955589"/>
            <a:ext cx="10733431" cy="5651688"/>
          </a:xfrm>
        </p:spPr>
        <p:txBody>
          <a:bodyPr>
            <a:normAutofit lnSpcReduction="10000"/>
          </a:bodyPr>
          <a:lstStyle/>
          <a:p>
            <a:r>
              <a:rPr lang="tr-TR" sz="1800" dirty="0"/>
              <a:t>*Yukarıdaki planlanan dönüşüm 3 yıllık bir </a:t>
            </a:r>
            <a:r>
              <a:rPr lang="tr-TR" sz="1800" dirty="0" err="1"/>
              <a:t>aşamalandırmayı</a:t>
            </a:r>
            <a:r>
              <a:rPr lang="tr-TR" sz="1800" dirty="0"/>
              <a:t> ifade etmektedir</a:t>
            </a:r>
            <a:r>
              <a:rPr lang="tr-TR" sz="1800" dirty="0" smtClean="0"/>
              <a:t>.</a:t>
            </a:r>
          </a:p>
          <a:p>
            <a:endParaRPr lang="tr-TR" sz="1800" dirty="0"/>
          </a:p>
          <a:p>
            <a:r>
              <a:rPr lang="tr-TR" sz="1800" dirty="0"/>
              <a:t>*Birinci </a:t>
            </a:r>
            <a:r>
              <a:rPr lang="tr-TR" sz="1800" dirty="0" smtClean="0"/>
              <a:t>safha </a:t>
            </a:r>
            <a:r>
              <a:rPr lang="tr-TR" sz="1800" dirty="0"/>
              <a:t>olan 2018/2019 eğitim öğretim yılı tasarım </a:t>
            </a:r>
            <a:r>
              <a:rPr lang="tr-TR" sz="1800" dirty="0" err="1"/>
              <a:t>similasyon</a:t>
            </a:r>
            <a:r>
              <a:rPr lang="tr-TR" sz="1800" dirty="0"/>
              <a:t> öncü </a:t>
            </a:r>
            <a:r>
              <a:rPr lang="tr-TR" sz="1800" dirty="0" err="1"/>
              <a:t>pilotlamalar</a:t>
            </a:r>
            <a:r>
              <a:rPr lang="tr-TR" sz="1800" dirty="0"/>
              <a:t> ve yeniliklerin kısmı uygulaması ile başlayacaktır</a:t>
            </a:r>
            <a:r>
              <a:rPr lang="tr-TR" sz="1800" dirty="0" smtClean="0"/>
              <a:t>.</a:t>
            </a:r>
          </a:p>
          <a:p>
            <a:endParaRPr lang="tr-TR" sz="1800" dirty="0"/>
          </a:p>
          <a:p>
            <a:r>
              <a:rPr lang="tr-TR" sz="1800" dirty="0"/>
              <a:t>*İkinci </a:t>
            </a:r>
            <a:r>
              <a:rPr lang="tr-TR" sz="1800" dirty="0" smtClean="0"/>
              <a:t>safha </a:t>
            </a:r>
            <a:r>
              <a:rPr lang="tr-TR" sz="1800" dirty="0"/>
              <a:t>olan 2019/2020 eğitim öğretim yılında ülke ölçekli </a:t>
            </a:r>
            <a:r>
              <a:rPr lang="tr-TR" sz="1800" dirty="0" err="1"/>
              <a:t>pilotlamalar</a:t>
            </a:r>
            <a:r>
              <a:rPr lang="tr-TR" sz="1800" dirty="0"/>
              <a:t> ve tasarımı biten eylemlerin uygulamaları gerçekleştirilecek</a:t>
            </a:r>
            <a:r>
              <a:rPr lang="tr-TR" sz="1800" dirty="0" smtClean="0"/>
              <a:t>.</a:t>
            </a:r>
          </a:p>
          <a:p>
            <a:endParaRPr lang="tr-TR" sz="1800" dirty="0"/>
          </a:p>
          <a:p>
            <a:r>
              <a:rPr lang="tr-TR" sz="1800" dirty="0" smtClean="0"/>
              <a:t>*Üçüncü safha </a:t>
            </a:r>
            <a:r>
              <a:rPr lang="tr-TR" sz="1800" dirty="0"/>
              <a:t>olan 2020/2021 eğitim öğretim yılında ise eylemlerin tümünün hayata geçirilmesi ve bazı eylemelerin etki analizlerinin yapılması sağlanacaktır.</a:t>
            </a:r>
          </a:p>
          <a:p>
            <a:r>
              <a:rPr lang="tr-TR" sz="1800" dirty="0"/>
              <a:t>    </a:t>
            </a:r>
            <a:r>
              <a:rPr lang="tr-TR" sz="1800" dirty="0">
                <a:solidFill>
                  <a:srgbClr val="FF0000"/>
                </a:solidFill>
              </a:rPr>
              <a:t>Eğitimde bir başarı hikayesi oluşacaksa bunun tüm toplumun birlikte gerçekleştireceğine inanıyoruz bugün ülkemizde hemen her alanda ortaya konan başarı hikayelerinin eğitim alanında tüm dünyanın gıptayla izleyeceği bir başarı hikayesi ile taçlandırmanın tam zamanıdır. </a:t>
            </a:r>
          </a:p>
          <a:p>
            <a:endParaRPr lang="tr-TR" sz="1800" dirty="0"/>
          </a:p>
          <a:p>
            <a:r>
              <a:rPr lang="tr-TR" sz="1800" b="1" dirty="0"/>
              <a:t>                                                                                    </a:t>
            </a:r>
            <a:r>
              <a:rPr lang="tr-TR" sz="1800" b="1" dirty="0" smtClean="0"/>
              <a:t>					 </a:t>
            </a:r>
            <a:r>
              <a:rPr lang="tr-TR" sz="1800" b="1" dirty="0">
                <a:solidFill>
                  <a:srgbClr val="FF0000"/>
                </a:solidFill>
              </a:rPr>
              <a:t>VAKİT GELMİŞTİR.</a:t>
            </a:r>
          </a:p>
          <a:p>
            <a:r>
              <a:rPr lang="tr-TR" sz="1800" b="1" dirty="0">
                <a:solidFill>
                  <a:srgbClr val="FF0000"/>
                </a:solidFill>
              </a:rPr>
              <a:t>                                                                                     KOLAY GELSİN….</a:t>
            </a:r>
          </a:p>
        </p:txBody>
      </p:sp>
    </p:spTree>
    <p:extLst>
      <p:ext uri="{BB962C8B-B14F-4D97-AF65-F5344CB8AC3E}">
        <p14:creationId xmlns:p14="http://schemas.microsoft.com/office/powerpoint/2010/main" val="1544571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2465" y="685800"/>
            <a:ext cx="10429103" cy="4602892"/>
          </a:xfrm>
        </p:spPr>
        <p:txBody>
          <a:bodyPr/>
          <a:lstStyle/>
          <a:p>
            <a:pPr lvl="7" algn="just"/>
            <a:r>
              <a:rPr lang="tr-TR" sz="3600" dirty="0" smtClean="0">
                <a:solidFill>
                  <a:srgbClr val="FF0000"/>
                </a:solidFill>
              </a:rPr>
              <a:t>    </a:t>
            </a:r>
            <a:r>
              <a:rPr lang="tr-TR" sz="3600" dirty="0" smtClean="0">
                <a:solidFill>
                  <a:srgbClr val="FF0000"/>
                </a:solidFill>
              </a:rPr>
              <a:t>           Hazırlayan</a:t>
            </a:r>
            <a:endParaRPr lang="tr-TR" sz="3600" dirty="0" smtClean="0">
              <a:solidFill>
                <a:srgbClr val="FF0000"/>
              </a:solidFill>
            </a:endParaRPr>
          </a:p>
          <a:p>
            <a:pPr lvl="7" algn="just"/>
            <a:r>
              <a:rPr lang="tr-TR" sz="3600" dirty="0" smtClean="0">
                <a:solidFill>
                  <a:srgbClr val="FF0000"/>
                </a:solidFill>
              </a:rPr>
              <a:t>Ramazan  </a:t>
            </a:r>
            <a:r>
              <a:rPr lang="tr-TR" sz="3600" dirty="0" smtClean="0">
                <a:solidFill>
                  <a:srgbClr val="FF0000"/>
                </a:solidFill>
              </a:rPr>
              <a:t>SERTPOLAT</a:t>
            </a:r>
          </a:p>
          <a:p>
            <a:pPr lvl="7" algn="just"/>
            <a:r>
              <a:rPr lang="tr-TR" sz="3600" dirty="0" smtClean="0">
                <a:solidFill>
                  <a:srgbClr val="FF0000"/>
                </a:solidFill>
              </a:rPr>
              <a:t>İl Milli Eğitim Şube Müdürü</a:t>
            </a:r>
          </a:p>
          <a:p>
            <a:pPr lvl="7"/>
            <a:endParaRPr lang="tr-TR" dirty="0">
              <a:solidFill>
                <a:srgbClr val="FF0000"/>
              </a:solidFill>
            </a:endParaRPr>
          </a:p>
          <a:p>
            <a:pPr lvl="7"/>
            <a:r>
              <a:rPr lang="tr-TR" dirty="0" smtClean="0">
                <a:solidFill>
                  <a:srgbClr val="FF0000"/>
                </a:solidFill>
              </a:rPr>
              <a:t>           </a:t>
            </a:r>
            <a:r>
              <a:rPr lang="tr-TR" sz="2400" dirty="0" err="1" smtClean="0">
                <a:solidFill>
                  <a:srgbClr val="FF0000"/>
                </a:solidFill>
              </a:rPr>
              <a:t>Twitter</a:t>
            </a:r>
            <a:r>
              <a:rPr lang="tr-TR" sz="2400" dirty="0" smtClean="0">
                <a:solidFill>
                  <a:srgbClr val="FF0000"/>
                </a:solidFill>
              </a:rPr>
              <a:t>: rsertpolat02</a:t>
            </a:r>
            <a:endParaRPr lang="tr-TR" sz="2400" dirty="0">
              <a:solidFill>
                <a:srgbClr val="FF0000"/>
              </a:solidFill>
            </a:endParaRPr>
          </a:p>
        </p:txBody>
      </p:sp>
    </p:spTree>
    <p:extLst>
      <p:ext uri="{BB962C8B-B14F-4D97-AF65-F5344CB8AC3E}">
        <p14:creationId xmlns:p14="http://schemas.microsoft.com/office/powerpoint/2010/main" val="175513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9471" y="263612"/>
            <a:ext cx="12002530" cy="6285470"/>
          </a:xfrm>
        </p:spPr>
        <p:txBody>
          <a:bodyPr>
            <a:normAutofit/>
          </a:bodyPr>
          <a:lstStyle/>
          <a:p>
            <a:pPr marL="0" indent="0" algn="just">
              <a:buNone/>
            </a:pPr>
            <a:r>
              <a:rPr lang="tr-TR" dirty="0"/>
              <a:t> </a:t>
            </a:r>
            <a:r>
              <a:rPr lang="tr-TR" dirty="0" smtClean="0"/>
              <a:t>	2023 </a:t>
            </a:r>
            <a:r>
              <a:rPr lang="tr-TR" dirty="0"/>
              <a:t>Eğitim Vizyonu Belgesi’nin en temel felsefi önermesi insanın, ontolojik birlik </a:t>
            </a:r>
            <a:r>
              <a:rPr lang="tr-TR" dirty="0" smtClean="0"/>
              <a:t>ve</a:t>
            </a:r>
            <a:endParaRPr lang="tr-TR" dirty="0"/>
          </a:p>
          <a:p>
            <a:pPr algn="just"/>
            <a:r>
              <a:rPr lang="tr-TR" dirty="0"/>
              <a:t>bütünlüğü içinde yeniden ele alınmasıdır. İnsanı tekrar hak ettiği biçimde eğitimin gündemine taşımaktır. Medeniyetimizin kutsallık atfettiği İnsan, düşünen, sosyal bir hayvan sınırlarına hapsedilmekten azat edilmeli; </a:t>
            </a:r>
            <a:r>
              <a:rPr lang="tr-TR" dirty="0" err="1" smtClean="0"/>
              <a:t>somato-psikospiritüel</a:t>
            </a:r>
            <a:r>
              <a:rPr lang="tr-TR" dirty="0" smtClean="0"/>
              <a:t> (beden-</a:t>
            </a:r>
            <a:r>
              <a:rPr lang="tr-TR" dirty="0" err="1" smtClean="0"/>
              <a:t>psişe</a:t>
            </a:r>
            <a:r>
              <a:rPr lang="tr-TR" dirty="0" smtClean="0"/>
              <a:t>-ruh</a:t>
            </a:r>
            <a:r>
              <a:rPr lang="tr-TR" dirty="0"/>
              <a:t>) fıtratıyla kabul görmelidir.</a:t>
            </a:r>
          </a:p>
          <a:p>
            <a:pPr marL="0" indent="0">
              <a:buNone/>
            </a:pPr>
            <a:endParaRPr lang="tr-TR" dirty="0"/>
          </a:p>
          <a:p>
            <a:r>
              <a:rPr lang="tr-TR" dirty="0" smtClean="0"/>
              <a:t>2023 </a:t>
            </a:r>
            <a:r>
              <a:rPr lang="tr-TR" dirty="0"/>
              <a:t>Eğitim Vizyonu, insanı maddi manevi tüm varlık unsurlarıyla bir </a:t>
            </a:r>
            <a:r>
              <a:rPr lang="tr-TR" dirty="0" smtClean="0"/>
              <a:t>bütün olarak </a:t>
            </a:r>
            <a:r>
              <a:rPr lang="tr-TR" dirty="0"/>
              <a:t>gören bakışı temsil etmektedir</a:t>
            </a:r>
            <a:r>
              <a:rPr lang="tr-TR" dirty="0" smtClean="0"/>
              <a:t>.</a:t>
            </a:r>
          </a:p>
          <a:p>
            <a:endParaRPr lang="tr-TR" dirty="0" smtClean="0"/>
          </a:p>
          <a:p>
            <a:r>
              <a:rPr lang="tr-TR" dirty="0" smtClean="0">
                <a:solidFill>
                  <a:srgbClr val="FF0000"/>
                </a:solidFill>
              </a:rPr>
              <a:t>Bir </a:t>
            </a:r>
            <a:r>
              <a:rPr lang="tr-TR" dirty="0">
                <a:solidFill>
                  <a:srgbClr val="FF0000"/>
                </a:solidFill>
              </a:rPr>
              <a:t>topluma yapılabilecek en büyük kötülük, kendi kültüründen mahrum etmektir. Daha büyük bir kötülük ise, kendi kültürüne mahkûm etmektir. Kültürün uygarlığa dönüşümü evrensel olana bağlantısıyla gerçekleşir.</a:t>
            </a:r>
            <a:r>
              <a:rPr lang="tr-TR" dirty="0"/>
              <a:t> Evrensel bakış, sağlam bir eğitim sistemi için temel şart olan toplumsal mutabakatı kolaylaştırır. Mutabakat </a:t>
            </a:r>
            <a:r>
              <a:rPr lang="fi-FI" dirty="0"/>
              <a:t>olmadan zemin olmaz. Zemin olmadan şekil</a:t>
            </a:r>
            <a:r>
              <a:rPr lang="tr-TR" dirty="0"/>
              <a:t> olmaz. Diğer bir ifadeyle eğitim de dâhil birçok konu zemin olmadığı durumda sadece şekilde kalır.</a:t>
            </a:r>
          </a:p>
          <a:p>
            <a:endParaRPr lang="tr-TR" dirty="0"/>
          </a:p>
          <a:p>
            <a:endParaRPr lang="tr-TR" dirty="0"/>
          </a:p>
        </p:txBody>
      </p:sp>
    </p:spTree>
    <p:extLst>
      <p:ext uri="{BB962C8B-B14F-4D97-AF65-F5344CB8AC3E}">
        <p14:creationId xmlns:p14="http://schemas.microsoft.com/office/powerpoint/2010/main" val="43169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1849" y="685800"/>
            <a:ext cx="11829535" cy="5855043"/>
          </a:xfrm>
        </p:spPr>
        <p:txBody>
          <a:bodyPr>
            <a:normAutofit/>
          </a:bodyPr>
          <a:lstStyle/>
          <a:p>
            <a:r>
              <a:rPr lang="tr-TR" dirty="0" smtClean="0"/>
              <a:t>Yetiştirmek </a:t>
            </a:r>
            <a:r>
              <a:rPr lang="tr-TR" dirty="0"/>
              <a:t>istediğimiz </a:t>
            </a:r>
            <a:r>
              <a:rPr lang="tr-TR" dirty="0" smtClean="0"/>
              <a:t>insan profilini </a:t>
            </a:r>
            <a:r>
              <a:rPr lang="tr-TR" dirty="0"/>
              <a:t>ortaya koymadan </a:t>
            </a:r>
            <a:r>
              <a:rPr lang="tr-TR" dirty="0" smtClean="0"/>
              <a:t>ve Türkiye’nin </a:t>
            </a:r>
            <a:r>
              <a:rPr lang="tr-TR" dirty="0"/>
              <a:t>eğitimde ihtiyacı </a:t>
            </a:r>
            <a:r>
              <a:rPr lang="tr-TR" dirty="0" smtClean="0"/>
              <a:t>olan paradigmayı </a:t>
            </a:r>
            <a:r>
              <a:rPr lang="tr-TR" dirty="0"/>
              <a:t>belirlemeden </a:t>
            </a:r>
            <a:r>
              <a:rPr lang="tr-TR" dirty="0" smtClean="0"/>
              <a:t>ruhu, istikameti</a:t>
            </a:r>
            <a:r>
              <a:rPr lang="tr-TR" dirty="0"/>
              <a:t>, gaye ve felsefesi </a:t>
            </a:r>
            <a:r>
              <a:rPr lang="tr-TR" dirty="0" smtClean="0"/>
              <a:t>olan bir </a:t>
            </a:r>
            <a:r>
              <a:rPr lang="tr-TR" dirty="0"/>
              <a:t>evrensel pedagoji </a:t>
            </a:r>
            <a:r>
              <a:rPr lang="tr-TR" dirty="0" smtClean="0"/>
              <a:t>yaratmamız güçtür</a:t>
            </a:r>
            <a:r>
              <a:rPr lang="tr-TR" dirty="0"/>
              <a:t>. Bu bakımdan </a:t>
            </a:r>
            <a:r>
              <a:rPr lang="tr-TR" dirty="0" smtClean="0"/>
              <a:t>insan, 2023 </a:t>
            </a:r>
            <a:r>
              <a:rPr lang="tr-TR" dirty="0"/>
              <a:t>Eğitim </a:t>
            </a:r>
            <a:r>
              <a:rPr lang="tr-TR" dirty="0" err="1"/>
              <a:t>Vizyonu’nun</a:t>
            </a:r>
            <a:r>
              <a:rPr lang="tr-TR" dirty="0"/>
              <a:t> </a:t>
            </a:r>
            <a:r>
              <a:rPr lang="tr-TR" dirty="0" smtClean="0"/>
              <a:t>odak noktasıdır.</a:t>
            </a:r>
          </a:p>
          <a:p>
            <a:endParaRPr lang="tr-TR" dirty="0" smtClean="0"/>
          </a:p>
          <a:p>
            <a:r>
              <a:rPr lang="tr-TR" dirty="0" smtClean="0"/>
              <a:t>2023 </a:t>
            </a:r>
            <a:r>
              <a:rPr lang="tr-TR" dirty="0"/>
              <a:t>Eğitim </a:t>
            </a:r>
            <a:r>
              <a:rPr lang="tr-TR" dirty="0" err="1"/>
              <a:t>Vizyonu’nun</a:t>
            </a:r>
            <a:r>
              <a:rPr lang="tr-TR" dirty="0"/>
              <a:t>, 21. yüzyıla dair </a:t>
            </a:r>
            <a:r>
              <a:rPr lang="tr-TR" dirty="0" smtClean="0"/>
              <a:t>eğitim önerisi</a:t>
            </a:r>
            <a:r>
              <a:rPr lang="tr-TR" dirty="0"/>
              <a:t>, </a:t>
            </a:r>
            <a:r>
              <a:rPr lang="tr-TR" dirty="0">
                <a:solidFill>
                  <a:srgbClr val="FF0000"/>
                </a:solidFill>
              </a:rPr>
              <a:t>21. Yüzyıl Talim ve Terbiye </a:t>
            </a:r>
            <a:r>
              <a:rPr lang="tr-TR" dirty="0" smtClean="0">
                <a:solidFill>
                  <a:srgbClr val="FF0000"/>
                </a:solidFill>
              </a:rPr>
              <a:t>Modeli şeklindeki </a:t>
            </a:r>
            <a:r>
              <a:rPr lang="tr-TR" dirty="0">
                <a:solidFill>
                  <a:srgbClr val="FF0000"/>
                </a:solidFill>
              </a:rPr>
              <a:t>çift kanatlı bir okumadır. </a:t>
            </a:r>
            <a:r>
              <a:rPr lang="tr-TR" dirty="0" smtClean="0"/>
              <a:t>Sadece beceri </a:t>
            </a:r>
            <a:r>
              <a:rPr lang="tr-TR" dirty="0"/>
              <a:t>kazandırmak hayatı göğüslemeye</a:t>
            </a:r>
          </a:p>
          <a:p>
            <a:r>
              <a:rPr lang="tr-TR" dirty="0"/>
              <a:t>yetmemektedir. Gerekli olan, insana </a:t>
            </a:r>
            <a:r>
              <a:rPr lang="tr-TR" dirty="0" smtClean="0"/>
              <a:t>ait evrensel</a:t>
            </a:r>
            <a:r>
              <a:rPr lang="tr-TR" dirty="0"/>
              <a:t>, yerel, maddi, manevi, mesleki, ahlaki,</a:t>
            </a:r>
          </a:p>
          <a:p>
            <a:r>
              <a:rPr lang="tr-TR" dirty="0"/>
              <a:t>millî tüm değerleri kapsayan ve kuşatan </a:t>
            </a:r>
            <a:r>
              <a:rPr lang="tr-TR" dirty="0" smtClean="0"/>
              <a:t>bir olgunlaşma</a:t>
            </a:r>
            <a:r>
              <a:rPr lang="tr-TR" dirty="0"/>
              <a:t>, gelişme, ilerleme, değişim ve </a:t>
            </a:r>
            <a:r>
              <a:rPr lang="tr-TR" dirty="0" smtClean="0"/>
              <a:t>ahlak güzelliğidir.</a:t>
            </a:r>
          </a:p>
          <a:p>
            <a:endParaRPr lang="tr-TR" dirty="0" smtClean="0"/>
          </a:p>
          <a:p>
            <a:r>
              <a:rPr lang="it-IT" dirty="0" smtClean="0"/>
              <a:t>Düşünce</a:t>
            </a:r>
            <a:r>
              <a:rPr lang="it-IT" dirty="0"/>
              <a:t>, </a:t>
            </a:r>
            <a:r>
              <a:rPr lang="it-IT" dirty="0">
                <a:solidFill>
                  <a:srgbClr val="FF0000"/>
                </a:solidFill>
              </a:rPr>
              <a:t>duygu ve eylemi </a:t>
            </a:r>
            <a:r>
              <a:rPr lang="it-IT" dirty="0" smtClean="0">
                <a:solidFill>
                  <a:srgbClr val="FF0000"/>
                </a:solidFill>
              </a:rPr>
              <a:t>insanda</a:t>
            </a:r>
            <a:r>
              <a:rPr lang="tr-TR" dirty="0" smtClean="0">
                <a:solidFill>
                  <a:srgbClr val="FF0000"/>
                </a:solidFill>
              </a:rPr>
              <a:t> birleştiremeyen</a:t>
            </a:r>
            <a:r>
              <a:rPr lang="tr-TR" dirty="0">
                <a:solidFill>
                  <a:srgbClr val="FF0000"/>
                </a:solidFill>
              </a:rPr>
              <a:t>, kuramı </a:t>
            </a:r>
            <a:r>
              <a:rPr lang="tr-TR" dirty="0" smtClean="0">
                <a:solidFill>
                  <a:srgbClr val="FF0000"/>
                </a:solidFill>
              </a:rPr>
              <a:t>ve pratiği </a:t>
            </a:r>
            <a:r>
              <a:rPr lang="tr-TR" dirty="0">
                <a:solidFill>
                  <a:srgbClr val="FF0000"/>
                </a:solidFill>
              </a:rPr>
              <a:t>uzlaştıramayan bu tek</a:t>
            </a:r>
          </a:p>
          <a:p>
            <a:r>
              <a:rPr lang="tr-TR" dirty="0">
                <a:solidFill>
                  <a:srgbClr val="FF0000"/>
                </a:solidFill>
              </a:rPr>
              <a:t>kanatlı uçma hevesi en </a:t>
            </a:r>
            <a:r>
              <a:rPr lang="tr-TR" dirty="0" smtClean="0">
                <a:solidFill>
                  <a:srgbClr val="FF0000"/>
                </a:solidFill>
              </a:rPr>
              <a:t>önemli sorunumuzdur</a:t>
            </a:r>
            <a:r>
              <a:rPr lang="tr-TR" dirty="0">
                <a:solidFill>
                  <a:srgbClr val="FF0000"/>
                </a:solidFill>
              </a:rPr>
              <a:t>.</a:t>
            </a:r>
            <a:endParaRPr lang="tr-TR" dirty="0">
              <a:solidFill>
                <a:srgbClr val="FF0000"/>
              </a:solidFill>
            </a:endParaRPr>
          </a:p>
          <a:p>
            <a:endParaRPr lang="tr-TR" dirty="0" smtClean="0"/>
          </a:p>
          <a:p>
            <a:endParaRPr lang="tr-TR" dirty="0"/>
          </a:p>
        </p:txBody>
      </p:sp>
    </p:spTree>
    <p:extLst>
      <p:ext uri="{BB962C8B-B14F-4D97-AF65-F5344CB8AC3E}">
        <p14:creationId xmlns:p14="http://schemas.microsoft.com/office/powerpoint/2010/main" val="35960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304800"/>
            <a:ext cx="11211226" cy="6096000"/>
          </a:xfrm>
        </p:spPr>
        <p:txBody>
          <a:bodyPr>
            <a:normAutofit/>
          </a:bodyPr>
          <a:lstStyle/>
          <a:p>
            <a:r>
              <a:rPr lang="tr-TR" dirty="0">
                <a:solidFill>
                  <a:srgbClr val="FF0000"/>
                </a:solidFill>
              </a:rPr>
              <a:t>Güçlü Türkiye’nin hedefleri </a:t>
            </a:r>
            <a:r>
              <a:rPr lang="tr-TR" dirty="0" smtClean="0">
                <a:solidFill>
                  <a:srgbClr val="FF0000"/>
                </a:solidFill>
              </a:rPr>
              <a:t>düşünüldüğünde kaybedecek </a:t>
            </a:r>
            <a:r>
              <a:rPr lang="tr-TR" dirty="0">
                <a:solidFill>
                  <a:srgbClr val="FF0000"/>
                </a:solidFill>
              </a:rPr>
              <a:t>zamanımız olmadığı açıktır. </a:t>
            </a:r>
            <a:r>
              <a:rPr lang="tr-TR" dirty="0" smtClean="0">
                <a:solidFill>
                  <a:srgbClr val="FF0000"/>
                </a:solidFill>
              </a:rPr>
              <a:t>Şimdi tüm </a:t>
            </a:r>
            <a:r>
              <a:rPr lang="tr-TR" dirty="0">
                <a:solidFill>
                  <a:srgbClr val="FF0000"/>
                </a:solidFill>
              </a:rPr>
              <a:t>enerjimizi eğitimde belirlediğimiz </a:t>
            </a:r>
            <a:r>
              <a:rPr lang="tr-TR" dirty="0" smtClean="0">
                <a:solidFill>
                  <a:srgbClr val="FF0000"/>
                </a:solidFill>
              </a:rPr>
              <a:t>yeni yol </a:t>
            </a:r>
            <a:r>
              <a:rPr lang="tr-TR" dirty="0">
                <a:solidFill>
                  <a:srgbClr val="FF0000"/>
                </a:solidFill>
              </a:rPr>
              <a:t>haritasını hayata geçirmek için </a:t>
            </a:r>
            <a:r>
              <a:rPr lang="tr-TR" dirty="0" smtClean="0">
                <a:solidFill>
                  <a:srgbClr val="FF0000"/>
                </a:solidFill>
              </a:rPr>
              <a:t>harcama zamanıdır</a:t>
            </a:r>
            <a:r>
              <a:rPr lang="tr-TR" dirty="0">
                <a:solidFill>
                  <a:srgbClr val="FF0000"/>
                </a:solidFill>
              </a:rPr>
              <a:t>.</a:t>
            </a:r>
          </a:p>
          <a:p>
            <a:endParaRPr lang="tr-TR" dirty="0" smtClean="0"/>
          </a:p>
          <a:p>
            <a:endParaRPr lang="tr-TR" dirty="0"/>
          </a:p>
          <a:p>
            <a:r>
              <a:rPr lang="tr-TR" dirty="0" smtClean="0"/>
              <a:t>Bugünden </a:t>
            </a:r>
            <a:r>
              <a:rPr lang="tr-TR" dirty="0"/>
              <a:t>başlayarak, 21. </a:t>
            </a:r>
            <a:r>
              <a:rPr lang="tr-TR" dirty="0" smtClean="0"/>
              <a:t>Yüzyıl </a:t>
            </a:r>
            <a:r>
              <a:rPr lang="es-ES" dirty="0" smtClean="0"/>
              <a:t>Talim </a:t>
            </a:r>
            <a:r>
              <a:rPr lang="es-ES" dirty="0"/>
              <a:t>ve Terbiye Modelimiz </a:t>
            </a:r>
            <a:r>
              <a:rPr lang="es-ES" dirty="0" smtClean="0"/>
              <a:t>ile</a:t>
            </a:r>
            <a:r>
              <a:rPr lang="tr-TR" dirty="0" smtClean="0"/>
              <a:t> 2023 </a:t>
            </a:r>
            <a:r>
              <a:rPr lang="tr-TR" dirty="0"/>
              <a:t>Eğitim </a:t>
            </a:r>
            <a:r>
              <a:rPr lang="tr-TR" dirty="0" err="1"/>
              <a:t>Vizyonu’nun</a:t>
            </a:r>
            <a:r>
              <a:rPr lang="tr-TR" dirty="0"/>
              <a:t> </a:t>
            </a:r>
            <a:r>
              <a:rPr lang="tr-TR" dirty="0" smtClean="0"/>
              <a:t>temel hedefi</a:t>
            </a:r>
            <a:r>
              <a:rPr lang="tr-TR" dirty="0"/>
              <a:t>, </a:t>
            </a:r>
            <a:r>
              <a:rPr lang="tr-TR" dirty="0">
                <a:solidFill>
                  <a:srgbClr val="FF0000"/>
                </a:solidFill>
              </a:rPr>
              <a:t>ahlak telakkisine dayalı </a:t>
            </a:r>
            <a:r>
              <a:rPr lang="tr-TR" dirty="0" smtClean="0">
                <a:solidFill>
                  <a:srgbClr val="FF0000"/>
                </a:solidFill>
              </a:rPr>
              <a:t>ve insanı </a:t>
            </a:r>
            <a:r>
              <a:rPr lang="tr-TR" dirty="0">
                <a:solidFill>
                  <a:srgbClr val="FF0000"/>
                </a:solidFill>
              </a:rPr>
              <a:t>merkeze </a:t>
            </a:r>
            <a:r>
              <a:rPr lang="tr-TR" dirty="0" smtClean="0">
                <a:solidFill>
                  <a:srgbClr val="FF0000"/>
                </a:solidFill>
              </a:rPr>
              <a:t>konumlandıran bir </a:t>
            </a:r>
            <a:r>
              <a:rPr lang="tr-TR" dirty="0">
                <a:solidFill>
                  <a:srgbClr val="FF0000"/>
                </a:solidFill>
              </a:rPr>
              <a:t>varlık ve bilgi </a:t>
            </a:r>
            <a:r>
              <a:rPr lang="tr-TR" dirty="0" smtClean="0">
                <a:solidFill>
                  <a:srgbClr val="FF0000"/>
                </a:solidFill>
              </a:rPr>
              <a:t>anlayışını yeşertmektir</a:t>
            </a:r>
            <a:r>
              <a:rPr lang="tr-TR" dirty="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368622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ctrTitle"/>
          </p:nvPr>
        </p:nvSpPr>
        <p:spPr>
          <a:xfrm>
            <a:off x="2051222" y="0"/>
            <a:ext cx="7954927" cy="888274"/>
          </a:xfrm>
        </p:spPr>
        <p:txBody>
          <a:bodyPr>
            <a:normAutofit/>
          </a:bodyPr>
          <a:lstStyle/>
          <a:p>
            <a:r>
              <a:rPr lang="tr-TR" sz="3600" dirty="0">
                <a:solidFill>
                  <a:schemeClr val="bg1"/>
                </a:solidFill>
              </a:rPr>
              <a:t>   </a:t>
            </a:r>
            <a:r>
              <a:rPr lang="tr-TR" sz="3600" dirty="0">
                <a:solidFill>
                  <a:srgbClr val="FF0000"/>
                </a:solidFill>
              </a:rPr>
              <a:t>2023 EĞİTİM </a:t>
            </a:r>
            <a:r>
              <a:rPr lang="tr-TR" sz="3600" dirty="0" err="1" smtClean="0">
                <a:solidFill>
                  <a:srgbClr val="FF0000"/>
                </a:solidFill>
              </a:rPr>
              <a:t>VizyoNU</a:t>
            </a:r>
            <a:r>
              <a:rPr lang="tr-TR" sz="3600" dirty="0" smtClean="0">
                <a:solidFill>
                  <a:srgbClr val="FF0000"/>
                </a:solidFill>
              </a:rPr>
              <a:t> HEDEFLERİ</a:t>
            </a:r>
            <a:endParaRPr lang="tr-TR" sz="3600" dirty="0">
              <a:solidFill>
                <a:srgbClr val="FF0000"/>
              </a:solidFill>
            </a:endParaRPr>
          </a:p>
        </p:txBody>
      </p:sp>
      <p:sp>
        <p:nvSpPr>
          <p:cNvPr id="3" name="Alt Başlık 2"/>
          <p:cNvSpPr>
            <a:spLocks noGrp="1"/>
          </p:cNvSpPr>
          <p:nvPr>
            <p:ph type="subTitle" idx="1"/>
          </p:nvPr>
        </p:nvSpPr>
        <p:spPr>
          <a:xfrm>
            <a:off x="684210" y="1158241"/>
            <a:ext cx="11081069" cy="5699760"/>
          </a:xfrm>
        </p:spPr>
        <p:txBody>
          <a:bodyPr>
            <a:normAutofit/>
          </a:bodyPr>
          <a:lstStyle/>
          <a:p>
            <a:r>
              <a:rPr lang="tr-TR" dirty="0">
                <a:solidFill>
                  <a:schemeClr val="bg1">
                    <a:lumMod val="75000"/>
                    <a:lumOff val="25000"/>
                  </a:schemeClr>
                </a:solidFill>
              </a:rPr>
              <a:t>1) Tüm kademelerde ders sayısı azaltılacak. Tasarım-Beceri Atölyesi </a:t>
            </a:r>
          </a:p>
          <a:p>
            <a:r>
              <a:rPr lang="tr-TR" dirty="0">
                <a:solidFill>
                  <a:schemeClr val="bg1">
                    <a:lumMod val="75000"/>
                    <a:lumOff val="25000"/>
                  </a:schemeClr>
                </a:solidFill>
              </a:rPr>
              <a:t>    (Sanat, Spor ,Bilimsel)</a:t>
            </a:r>
          </a:p>
          <a:p>
            <a:r>
              <a:rPr lang="tr-TR" dirty="0">
                <a:solidFill>
                  <a:schemeClr val="bg1">
                    <a:lumMod val="75000"/>
                    <a:lumOff val="25000"/>
                  </a:schemeClr>
                </a:solidFill>
              </a:rPr>
              <a:t>2) </a:t>
            </a:r>
            <a:r>
              <a:rPr lang="tr-TR" dirty="0">
                <a:solidFill>
                  <a:srgbClr val="FF0000"/>
                </a:solidFill>
              </a:rPr>
              <a:t>ÖĞRENME ANALİTİĞİ PLATFORMU </a:t>
            </a:r>
            <a:r>
              <a:rPr lang="tr-TR" dirty="0">
                <a:solidFill>
                  <a:schemeClr val="bg1">
                    <a:lumMod val="75000"/>
                    <a:lumOff val="25000"/>
                  </a:schemeClr>
                </a:solidFill>
              </a:rPr>
              <a:t>oluşturulacak. Bakanlığımızın farklı bilgi sistemlerinde  sürekli biriken veriler ilişkilendirilecek bu platformda analiz edilecektir.</a:t>
            </a:r>
          </a:p>
          <a:p>
            <a:r>
              <a:rPr lang="tr-TR" dirty="0">
                <a:solidFill>
                  <a:schemeClr val="bg1">
                    <a:lumMod val="75000"/>
                    <a:lumOff val="25000"/>
                  </a:schemeClr>
                </a:solidFill>
              </a:rPr>
              <a:t>Bu platform sayesinde okul performanslarından, öğretmenlerin mesleki gelişim ihtiyaçları, müfredatın etkinliğinin ölçülmesi, fiziksel kapasite ,öğrencilerin bireysel performansına kadar tüm süreçler değerlendirilecek  ve buna göre kararlar, eylemler belirlenecek. Bu platform sayesinde bürokratik iş yükü azaltılacak.</a:t>
            </a:r>
          </a:p>
          <a:p>
            <a:r>
              <a:rPr lang="tr-TR" dirty="0">
                <a:solidFill>
                  <a:schemeClr val="bg1">
                    <a:lumMod val="75000"/>
                    <a:lumOff val="25000"/>
                  </a:schemeClr>
                </a:solidFill>
              </a:rPr>
              <a:t>*Bakanlığın tüm bilgi sistemleri(MEBBİS, EBA, MEİS, DYS, E-Rehberlik, E-Yaygın) </a:t>
            </a:r>
            <a:r>
              <a:rPr lang="tr-TR" dirty="0">
                <a:solidFill>
                  <a:srgbClr val="FF0000"/>
                </a:solidFill>
              </a:rPr>
              <a:t>EĞİTSEL VERİ AMBARINDA </a:t>
            </a:r>
            <a:r>
              <a:rPr lang="tr-TR" dirty="0">
                <a:solidFill>
                  <a:schemeClr val="bg1">
                    <a:lumMod val="75000"/>
                    <a:lumOff val="25000"/>
                  </a:schemeClr>
                </a:solidFill>
              </a:rPr>
              <a:t>bütünleştirilecek.</a:t>
            </a:r>
          </a:p>
          <a:p>
            <a:r>
              <a:rPr lang="tr-TR" dirty="0">
                <a:solidFill>
                  <a:schemeClr val="bg1">
                    <a:lumMod val="75000"/>
                    <a:lumOff val="25000"/>
                  </a:schemeClr>
                </a:solidFill>
              </a:rPr>
              <a:t>*Üniversite ve STK’ların yaptığı bilimsel çalışmaları derleyecek raporlayacak bir  </a:t>
            </a:r>
            <a:r>
              <a:rPr lang="tr-TR" dirty="0">
                <a:solidFill>
                  <a:srgbClr val="FF0000"/>
                </a:solidFill>
              </a:rPr>
              <a:t>BİRİM</a:t>
            </a:r>
            <a:r>
              <a:rPr lang="tr-TR" dirty="0">
                <a:solidFill>
                  <a:schemeClr val="bg1">
                    <a:lumMod val="75000"/>
                    <a:lumOff val="25000"/>
                  </a:schemeClr>
                </a:solidFill>
              </a:rPr>
              <a:t> oluşturulacak.</a:t>
            </a:r>
          </a:p>
          <a:p>
            <a:endParaRPr lang="tr-TR" u="sng" dirty="0">
              <a:solidFill>
                <a:schemeClr val="bg1">
                  <a:lumMod val="75000"/>
                  <a:lumOff val="25000"/>
                </a:schemeClr>
              </a:solidFill>
            </a:endParaRPr>
          </a:p>
          <a:p>
            <a:endParaRPr lang="tr-TR" u="sng" dirty="0">
              <a:solidFill>
                <a:schemeClr val="accent6"/>
              </a:solidFill>
            </a:endParaRPr>
          </a:p>
          <a:p>
            <a:endParaRPr lang="tr-TR" dirty="0">
              <a:solidFill>
                <a:schemeClr val="bg1">
                  <a:lumMod val="75000"/>
                  <a:lumOff val="25000"/>
                </a:schemeClr>
              </a:solidFill>
            </a:endParaRPr>
          </a:p>
        </p:txBody>
      </p:sp>
    </p:spTree>
    <p:extLst>
      <p:ext uri="{BB962C8B-B14F-4D97-AF65-F5344CB8AC3E}">
        <p14:creationId xmlns:p14="http://schemas.microsoft.com/office/powerpoint/2010/main" val="321683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04203" y="435836"/>
            <a:ext cx="11109532" cy="5939328"/>
          </a:xfrm>
        </p:spPr>
        <p:txBody>
          <a:bodyPr>
            <a:normAutofit lnSpcReduction="10000"/>
          </a:bodyPr>
          <a:lstStyle/>
          <a:p>
            <a:r>
              <a:rPr lang="tr-TR" dirty="0"/>
              <a:t>*Okul Gelişim planlarının Okul-İl-İlçe düzeyinde işleneceği çevrimiçi bir platform oluşturulacak.</a:t>
            </a:r>
          </a:p>
          <a:p>
            <a:r>
              <a:rPr lang="tr-TR" dirty="0"/>
              <a:t>*</a:t>
            </a:r>
            <a:r>
              <a:rPr lang="tr-TR" dirty="0">
                <a:solidFill>
                  <a:srgbClr val="FF0000"/>
                </a:solidFill>
              </a:rPr>
              <a:t>COĞRAFİ BİLGİ SİSTEMİ </a:t>
            </a:r>
            <a:r>
              <a:rPr lang="tr-TR" dirty="0"/>
              <a:t>oluşturulacak (Okul kapasitelerinin belirlenmesi amacıyla.)</a:t>
            </a:r>
          </a:p>
          <a:p>
            <a:r>
              <a:rPr lang="tr-TR" dirty="0"/>
              <a:t>*Veli-Okul-Öğretmen etkileşimi için </a:t>
            </a:r>
            <a:r>
              <a:rPr lang="tr-TR" dirty="0">
                <a:solidFill>
                  <a:srgbClr val="FF0000"/>
                </a:solidFill>
              </a:rPr>
              <a:t>Veli Bilgi Sistemi </a:t>
            </a:r>
            <a:r>
              <a:rPr lang="tr-TR" dirty="0"/>
              <a:t>üzerinden bir platform oluşturulacak.</a:t>
            </a:r>
          </a:p>
          <a:p>
            <a:r>
              <a:rPr lang="tr-TR" dirty="0"/>
              <a:t>*Çocukların her ders ve düzeyinde </a:t>
            </a:r>
            <a:r>
              <a:rPr lang="tr-TR" dirty="0">
                <a:solidFill>
                  <a:schemeClr val="bg1">
                    <a:lumMod val="75000"/>
                    <a:lumOff val="25000"/>
                  </a:schemeClr>
                </a:solidFill>
              </a:rPr>
              <a:t>yetkililerinin belirlenmesi, işlenmesi ve desteklenmesi için </a:t>
            </a:r>
            <a:r>
              <a:rPr lang="tr-TR" dirty="0">
                <a:solidFill>
                  <a:srgbClr val="FF0000"/>
                </a:solidFill>
              </a:rPr>
              <a:t>YETERLİLİK TEMELLİ  DEĞERLENDİRME </a:t>
            </a:r>
            <a:r>
              <a:rPr lang="tr-TR" dirty="0">
                <a:solidFill>
                  <a:schemeClr val="bg1">
                    <a:lumMod val="75000"/>
                    <a:lumOff val="25000"/>
                  </a:schemeClr>
                </a:solidFill>
              </a:rPr>
              <a:t>sistemi kurulacaktır.</a:t>
            </a:r>
          </a:p>
          <a:p>
            <a:r>
              <a:rPr lang="tr-TR" dirty="0">
                <a:solidFill>
                  <a:schemeClr val="bg1">
                    <a:lumMod val="75000"/>
                    <a:lumOff val="25000"/>
                  </a:schemeClr>
                </a:solidFill>
              </a:rPr>
              <a:t>*Erken çocukluktan Liseye kadar çocukların ilgilenmesi için </a:t>
            </a:r>
            <a:r>
              <a:rPr lang="tr-TR" dirty="0">
                <a:solidFill>
                  <a:srgbClr val="FF0000"/>
                </a:solidFill>
              </a:rPr>
              <a:t>E-PORTFOLYO</a:t>
            </a:r>
            <a:r>
              <a:rPr lang="tr-TR" dirty="0">
                <a:solidFill>
                  <a:schemeClr val="bg1">
                    <a:lumMod val="75000"/>
                    <a:lumOff val="25000"/>
                  </a:schemeClr>
                </a:solidFill>
              </a:rPr>
              <a:t> oluşturulacaktır.</a:t>
            </a:r>
          </a:p>
          <a:p>
            <a:r>
              <a:rPr lang="tr-TR" dirty="0">
                <a:solidFill>
                  <a:schemeClr val="bg1">
                    <a:lumMod val="75000"/>
                    <a:lumOff val="25000"/>
                  </a:schemeClr>
                </a:solidFill>
              </a:rPr>
              <a:t>*</a:t>
            </a:r>
            <a:r>
              <a:rPr lang="tr-TR" dirty="0">
                <a:solidFill>
                  <a:srgbClr val="FF0000"/>
                </a:solidFill>
              </a:rPr>
              <a:t>OKUL GELİŞİM MODELİ </a:t>
            </a:r>
            <a:r>
              <a:rPr lang="tr-TR" dirty="0">
                <a:solidFill>
                  <a:schemeClr val="bg1">
                    <a:lumMod val="75000"/>
                    <a:lumOff val="25000"/>
                  </a:schemeClr>
                </a:solidFill>
              </a:rPr>
              <a:t>ile her okul mevcut durumuna göre 1 yıllık okul Gelişim planı  hazırlayacak, mevcut durumdan  geldiği nokta izlenecek ve değerlendirilecektir.</a:t>
            </a:r>
          </a:p>
          <a:p>
            <a:r>
              <a:rPr lang="tr-TR" dirty="0">
                <a:solidFill>
                  <a:schemeClr val="bg1">
                    <a:lumMod val="75000"/>
                    <a:lumOff val="25000"/>
                  </a:schemeClr>
                </a:solidFill>
              </a:rPr>
              <a:t>*Orta vadede sınav olan ihtiyaç (hem Lise hem Üniversite ) azaltılacaktır. Bunun içinde </a:t>
            </a:r>
          </a:p>
          <a:p>
            <a:r>
              <a:rPr lang="tr-TR" dirty="0">
                <a:solidFill>
                  <a:srgbClr val="FF0000"/>
                </a:solidFill>
              </a:rPr>
              <a:t>1) </a:t>
            </a:r>
            <a:r>
              <a:rPr lang="tr-TR" dirty="0">
                <a:solidFill>
                  <a:schemeClr val="bg1">
                    <a:lumMod val="75000"/>
                    <a:lumOff val="25000"/>
                  </a:schemeClr>
                </a:solidFill>
              </a:rPr>
              <a:t>Okullar arası farkın  azaltılması, tüm öğrencilerin  öğrenmelerinin  izlenmesi ve desteklenmesi için yapı ve süreçler oluşturulacak. Mesleki eğitim güçlendirilecek, elverişsiz koşullardaki okullar  desteklenecektir. </a:t>
            </a:r>
          </a:p>
        </p:txBody>
      </p:sp>
    </p:spTree>
    <p:extLst>
      <p:ext uri="{BB962C8B-B14F-4D97-AF65-F5344CB8AC3E}">
        <p14:creationId xmlns:p14="http://schemas.microsoft.com/office/powerpoint/2010/main" val="247010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84211" y="282011"/>
            <a:ext cx="11091893" cy="6575989"/>
          </a:xfrm>
        </p:spPr>
        <p:txBody>
          <a:bodyPr/>
          <a:lstStyle/>
          <a:p>
            <a:r>
              <a:rPr lang="tr-TR" dirty="0">
                <a:solidFill>
                  <a:srgbClr val="FF0000"/>
                </a:solidFill>
              </a:rPr>
              <a:t>2</a:t>
            </a:r>
            <a:r>
              <a:rPr lang="tr-TR" dirty="0"/>
              <a:t>)Sınavsız yerleştirme konusunda  esnek modeller  geliştirilecek, sınav yalnızca belli amaç ve yönelimlere sahip ve çocuklar için uygulanacaktır. Bu konu ile ilgili farkındalık çalışmaları yapılacaktır.</a:t>
            </a:r>
          </a:p>
          <a:p>
            <a:r>
              <a:rPr lang="tr-TR" dirty="0"/>
              <a:t>*Tüm sınavlar ( yapı, amaç, soru tipi) yarar  bağlamında yeniden yapılandırılacak.       Akıl yürütme ,yorumlama, tahmin etme gibi becerileri </a:t>
            </a:r>
            <a:r>
              <a:rPr lang="tr-TR" dirty="0" err="1"/>
              <a:t>ölçeeyecek</a:t>
            </a:r>
            <a:r>
              <a:rPr lang="tr-TR" dirty="0"/>
              <a:t> şekilde yapılandırılacaktır. </a:t>
            </a:r>
          </a:p>
          <a:p>
            <a:r>
              <a:rPr lang="tr-TR" dirty="0"/>
              <a:t>*Orta vadede merkezi sınavlara olan ihtiyaçların azaltılarak öğrenme (Ev, Okul, Dijital ve sosyal medya ile ilişkilendirilmiş) </a:t>
            </a:r>
            <a:r>
              <a:rPr lang="tr-TR" dirty="0">
                <a:solidFill>
                  <a:srgbClr val="FF0000"/>
                </a:solidFill>
              </a:rPr>
              <a:t>destek ekosistemi </a:t>
            </a:r>
            <a:r>
              <a:rPr lang="tr-TR" dirty="0"/>
              <a:t>oluşturulacak. Yetkin akademisyenlerden oluşturulacak </a:t>
            </a:r>
            <a:r>
              <a:rPr lang="tr-TR" dirty="0">
                <a:solidFill>
                  <a:srgbClr val="FF0000"/>
                </a:solidFill>
              </a:rPr>
              <a:t>AKADEMİK HEYET </a:t>
            </a:r>
            <a:r>
              <a:rPr lang="tr-TR" dirty="0"/>
              <a:t>yapılacak çalışmaların kalitesi konusunda dış değerlendirme vazifesi görecektir.</a:t>
            </a:r>
          </a:p>
          <a:p>
            <a:r>
              <a:rPr lang="tr-TR" dirty="0"/>
              <a:t>*Dijital ölçme-değerlendirme uygulamaları için velilere özel eğitimler tasarlanacaktır.</a:t>
            </a:r>
          </a:p>
          <a:p>
            <a:r>
              <a:rPr lang="tr-TR" dirty="0"/>
              <a:t>*Belirlenecek sınıf  düzeyinde alınan kararların işleyişini, akademik çıktısını görebilmek için </a:t>
            </a:r>
            <a:r>
              <a:rPr lang="tr-TR" dirty="0">
                <a:solidFill>
                  <a:srgbClr val="FF0000"/>
                </a:solidFill>
              </a:rPr>
              <a:t>ÖĞRENCİ BAŞARI İZLEME ARAŞTIRMASI </a:t>
            </a:r>
            <a:r>
              <a:rPr lang="tr-TR" dirty="0"/>
              <a:t>yapılacaktır.</a:t>
            </a:r>
          </a:p>
          <a:p>
            <a:r>
              <a:rPr lang="tr-TR" dirty="0"/>
              <a:t>*Sınavlı okulların sayısı  kademli azaltılacak.</a:t>
            </a:r>
          </a:p>
          <a:p>
            <a:r>
              <a:rPr lang="tr-TR" dirty="0"/>
              <a:t>*</a:t>
            </a:r>
            <a:r>
              <a:rPr lang="tr-TR" dirty="0">
                <a:solidFill>
                  <a:srgbClr val="FF0000"/>
                </a:solidFill>
              </a:rPr>
              <a:t>OKUL PROFİLİ DEĞERLENDİRME  </a:t>
            </a:r>
            <a:r>
              <a:rPr lang="tr-TR" dirty="0"/>
              <a:t>verileri izlenerek verilecek  destekler belirlenecektir.</a:t>
            </a:r>
          </a:p>
        </p:txBody>
      </p:sp>
    </p:spTree>
    <p:extLst>
      <p:ext uri="{BB962C8B-B14F-4D97-AF65-F5344CB8AC3E}">
        <p14:creationId xmlns:p14="http://schemas.microsoft.com/office/powerpoint/2010/main" val="1272626413"/>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518</TotalTime>
  <Words>2678</Words>
  <Application>Microsoft Office PowerPoint</Application>
  <PresentationFormat>Geniş ekran</PresentationFormat>
  <Paragraphs>288</Paragraphs>
  <Slides>34</Slides>
  <Notes>23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Calibri</vt:lpstr>
      <vt:lpstr>Century Gothic</vt:lpstr>
      <vt:lpstr>Wingdings</vt:lpstr>
      <vt:lpstr>Wingdings 3</vt:lpstr>
      <vt:lpstr>Dilim</vt:lpstr>
      <vt:lpstr>PowerPoint Sunusu</vt:lpstr>
      <vt:lpstr>PowerPoint Sunusu</vt:lpstr>
      <vt:lpstr>PowerPoint Sunusu</vt:lpstr>
      <vt:lpstr>PowerPoint Sunusu</vt:lpstr>
      <vt:lpstr>PowerPoint Sunusu</vt:lpstr>
      <vt:lpstr>PowerPoint Sunusu</vt:lpstr>
      <vt:lpstr>   2023 EĞİTİM VizyoNU HEDEFLERİ</vt:lpstr>
      <vt:lpstr>PowerPoint Sunusu</vt:lpstr>
      <vt:lpstr>PowerPoint Sunusu</vt:lpstr>
      <vt:lpstr>PowerPoint Sunusu</vt:lpstr>
      <vt:lpstr>PowerPoint Sunusu</vt:lpstr>
      <vt:lpstr>Okul finansmanı</vt:lpstr>
      <vt:lpstr>teftiş</vt:lpstr>
      <vt:lpstr>Rehberlik hizmetleri</vt:lpstr>
      <vt:lpstr>Özel eğitim</vt:lpstr>
      <vt:lpstr>Özel yetenek</vt:lpstr>
      <vt:lpstr>Yabancı dil eğitimi</vt:lpstr>
      <vt:lpstr>Öğrenme süreçlerinde dijital içerik ve beceri destekli dönüşüm</vt:lpstr>
      <vt:lpstr>Okul öncesi</vt:lpstr>
      <vt:lpstr>Temel eğitim </vt:lpstr>
      <vt:lpstr>PowerPoint Sunusu</vt:lpstr>
      <vt:lpstr>Ortaöğretim</vt:lpstr>
      <vt:lpstr>PowerPoint Sunusu</vt:lpstr>
      <vt:lpstr>Fen ve sosyal bilimler liseleri</vt:lpstr>
      <vt:lpstr>İmam hatip okulları</vt:lpstr>
      <vt:lpstr>Mesleki ve teknik eğitim</vt:lpstr>
      <vt:lpstr>PowerPoint Sunusu</vt:lpstr>
      <vt:lpstr>PowerPoint Sunusu</vt:lpstr>
      <vt:lpstr>PowerPoint Sunusu</vt:lpstr>
      <vt:lpstr>PowerPoint Sunusu</vt:lpstr>
      <vt:lpstr>Özel öğretim</vt:lpstr>
      <vt:lpstr>Hayat boyu</vt:lpstr>
      <vt:lpstr>Sonuç olarak</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Vizyon Belgesi</dc:title>
  <dc:creator>RamazanSERTPOLAT</dc:creator>
  <cp:lastModifiedBy>RamazanSERTPOLAT</cp:lastModifiedBy>
  <cp:revision>80</cp:revision>
  <cp:lastPrinted>2018-11-08T08:48:14Z</cp:lastPrinted>
  <dcterms:created xsi:type="dcterms:W3CDTF">2018-11-06T06:44:27Z</dcterms:created>
  <dcterms:modified xsi:type="dcterms:W3CDTF">2018-12-06T10:56:54Z</dcterms:modified>
</cp:coreProperties>
</file>